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4F7"/>
          </a:solidFill>
        </a:fill>
      </a:tcStyle>
    </a:wholeTbl>
    <a:band2H>
      <a:tcTxStyle/>
      <a:tcStyle>
        <a:tcBdr/>
        <a:fill>
          <a:solidFill>
            <a:srgbClr val="E7EBFB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8DAEE"/>
          </a:solidFill>
        </a:fill>
      </a:tcStyle>
    </a:wholeTbl>
    <a:band2H>
      <a:tcTxStyle/>
      <a:tcStyle>
        <a:tcBdr/>
        <a:fill>
          <a:solidFill>
            <a:srgbClr val="F4EDF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9D4"/>
          </a:solidFill>
        </a:fill>
      </a:tcStyle>
    </a:wholeTbl>
    <a:band2H>
      <a:tcTxStyle/>
      <a:tcStyle>
        <a:tcBdr/>
        <a:fill>
          <a:solidFill>
            <a:srgbClr val="E7F4EA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501" autoAdjust="0"/>
  </p:normalViewPr>
  <p:slideViewPr>
    <p:cSldViewPr snapToGrid="0">
      <p:cViewPr varScale="1">
        <p:scale>
          <a:sx n="63" d="100"/>
          <a:sy n="63" d="100"/>
        </p:scale>
        <p:origin x="142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image" Target="../media/image24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image" Target="../media/image2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F8F017-F3FD-408B-AAD7-654ED348AAD1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FBABA881-EEF2-4D80-A1F6-4840D78C261E}">
      <dgm:prSet phldrT="[Text]"/>
      <dgm:spPr/>
      <dgm:t>
        <a:bodyPr/>
        <a:lstStyle/>
        <a:p>
          <a:r>
            <a:rPr lang="en-US" b="1" dirty="0"/>
            <a:t>Performance</a:t>
          </a:r>
          <a:endParaRPr lang="en-CA" dirty="0"/>
        </a:p>
      </dgm:t>
    </dgm:pt>
    <dgm:pt modelId="{3E33C73B-0435-4D65-A449-BA5622A39A9A}" type="parTrans" cxnId="{85FE7FFE-0DD5-4420-9787-E9FBF6B49E42}">
      <dgm:prSet/>
      <dgm:spPr/>
      <dgm:t>
        <a:bodyPr/>
        <a:lstStyle/>
        <a:p>
          <a:endParaRPr lang="en-CA"/>
        </a:p>
      </dgm:t>
    </dgm:pt>
    <dgm:pt modelId="{E07CA05B-5156-49D6-853D-2F2BE1C842B7}" type="sibTrans" cxnId="{85FE7FFE-0DD5-4420-9787-E9FBF6B49E42}">
      <dgm:prSet/>
      <dgm:spPr/>
      <dgm:t>
        <a:bodyPr/>
        <a:lstStyle/>
        <a:p>
          <a:endParaRPr lang="en-CA"/>
        </a:p>
      </dgm:t>
    </dgm:pt>
    <dgm:pt modelId="{28E9E375-EC35-4ED2-BEC9-F4206F46E7E6}">
      <dgm:prSet/>
      <dgm:spPr/>
      <dgm:t>
        <a:bodyPr/>
        <a:lstStyle/>
        <a:p>
          <a:r>
            <a:rPr lang="en-US" b="1" dirty="0"/>
            <a:t>Interpretability</a:t>
          </a:r>
          <a:endParaRPr lang="en-US" dirty="0"/>
        </a:p>
      </dgm:t>
    </dgm:pt>
    <dgm:pt modelId="{4BF73D5B-DCEB-4060-B4DB-78CBBDDFAA5F}" type="parTrans" cxnId="{C465E3AF-D84B-4579-93C9-68373DFA5750}">
      <dgm:prSet/>
      <dgm:spPr/>
      <dgm:t>
        <a:bodyPr/>
        <a:lstStyle/>
        <a:p>
          <a:endParaRPr lang="en-CA"/>
        </a:p>
      </dgm:t>
    </dgm:pt>
    <dgm:pt modelId="{2131978C-A9CB-4D36-B061-240A8420EFE0}" type="sibTrans" cxnId="{C465E3AF-D84B-4579-93C9-68373DFA5750}">
      <dgm:prSet/>
      <dgm:spPr/>
      <dgm:t>
        <a:bodyPr/>
        <a:lstStyle/>
        <a:p>
          <a:endParaRPr lang="en-CA"/>
        </a:p>
      </dgm:t>
    </dgm:pt>
    <dgm:pt modelId="{8F1A6C27-2E6E-4644-8C18-ECCF6124BCFA}">
      <dgm:prSet/>
      <dgm:spPr/>
      <dgm:t>
        <a:bodyPr/>
        <a:lstStyle/>
        <a:p>
          <a:r>
            <a:rPr lang="en-US" b="1" dirty="0"/>
            <a:t>Complexity vs. Gain</a:t>
          </a:r>
          <a:endParaRPr lang="en-US" dirty="0"/>
        </a:p>
      </dgm:t>
    </dgm:pt>
    <dgm:pt modelId="{6641D90C-DBB9-4C34-9282-0D3DAD80B6A4}" type="parTrans" cxnId="{6000F91F-B5D4-4101-98CC-63954025B5B0}">
      <dgm:prSet/>
      <dgm:spPr/>
      <dgm:t>
        <a:bodyPr/>
        <a:lstStyle/>
        <a:p>
          <a:endParaRPr lang="en-CA"/>
        </a:p>
      </dgm:t>
    </dgm:pt>
    <dgm:pt modelId="{8DCDCD97-F188-45B7-9227-CE389C2002D5}" type="sibTrans" cxnId="{6000F91F-B5D4-4101-98CC-63954025B5B0}">
      <dgm:prSet/>
      <dgm:spPr/>
      <dgm:t>
        <a:bodyPr/>
        <a:lstStyle/>
        <a:p>
          <a:endParaRPr lang="en-CA"/>
        </a:p>
      </dgm:t>
    </dgm:pt>
    <dgm:pt modelId="{B652A58B-2D68-4C7B-8775-07E829FAC45B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Random Forest achieved best raw metrics</a:t>
          </a:r>
          <a:endParaRPr lang="en-CA" dirty="0"/>
        </a:p>
      </dgm:t>
    </dgm:pt>
    <dgm:pt modelId="{8B17DE97-C08F-490C-982A-EEA93AE96EED}" type="parTrans" cxnId="{8F57F086-6C4D-4FD4-B7F9-E891E44D52BB}">
      <dgm:prSet/>
      <dgm:spPr/>
      <dgm:t>
        <a:bodyPr/>
        <a:lstStyle/>
        <a:p>
          <a:endParaRPr lang="en-CA"/>
        </a:p>
      </dgm:t>
    </dgm:pt>
    <dgm:pt modelId="{3C3C8263-3B44-4B58-84F8-4C122A211147}" type="sibTrans" cxnId="{8F57F086-6C4D-4FD4-B7F9-E891E44D52BB}">
      <dgm:prSet/>
      <dgm:spPr/>
      <dgm:t>
        <a:bodyPr/>
        <a:lstStyle/>
        <a:p>
          <a:endParaRPr lang="en-CA"/>
        </a:p>
      </dgm:t>
    </dgm:pt>
    <dgm:pt modelId="{AAAA78CE-4B2E-4280-9C36-51F026E58931}">
      <dgm:prSet/>
      <dgm:spPr>
        <a:solidFill>
          <a:srgbClr val="0070C0"/>
        </a:solidFill>
      </dgm:spPr>
      <dgm:t>
        <a:bodyPr/>
        <a:lstStyle/>
        <a:p>
          <a:r>
            <a:rPr lang="en-US" dirty="0"/>
            <a:t>Random Forest (with SHAP) offer actionable insights</a:t>
          </a:r>
        </a:p>
      </dgm:t>
    </dgm:pt>
    <dgm:pt modelId="{14BB8197-502C-4C81-AEF5-824001FC61F6}" type="parTrans" cxnId="{748AD578-6CB6-4C58-88E4-EE021AE818C0}">
      <dgm:prSet/>
      <dgm:spPr/>
      <dgm:t>
        <a:bodyPr/>
        <a:lstStyle/>
        <a:p>
          <a:endParaRPr lang="en-CA"/>
        </a:p>
      </dgm:t>
    </dgm:pt>
    <dgm:pt modelId="{3C8691AF-B3F3-4E66-B5CE-DCFD61EB15E5}" type="sibTrans" cxnId="{748AD578-6CB6-4C58-88E4-EE021AE818C0}">
      <dgm:prSet/>
      <dgm:spPr/>
      <dgm:t>
        <a:bodyPr/>
        <a:lstStyle/>
        <a:p>
          <a:endParaRPr lang="en-CA"/>
        </a:p>
      </dgm:t>
    </dgm:pt>
    <dgm:pt modelId="{AFA8481C-D127-4AF3-B021-F6ED4C49267F}">
      <dgm:prSet/>
      <dgm:spPr>
        <a:solidFill>
          <a:srgbClr val="0070C0"/>
        </a:solidFill>
      </dgm:spPr>
      <dgm:t>
        <a:bodyPr/>
        <a:lstStyle/>
        <a:p>
          <a:r>
            <a:rPr lang="en-US"/>
            <a:t>Random Forest is most practical</a:t>
          </a:r>
          <a:endParaRPr lang="en-US" dirty="0"/>
        </a:p>
      </dgm:t>
    </dgm:pt>
    <dgm:pt modelId="{73CC2570-0897-4320-A156-954C644D732C}" type="parTrans" cxnId="{2002B0A0-10A4-4ABF-BB97-207746BF05BD}">
      <dgm:prSet/>
      <dgm:spPr/>
      <dgm:t>
        <a:bodyPr/>
        <a:lstStyle/>
        <a:p>
          <a:endParaRPr lang="en-CA"/>
        </a:p>
      </dgm:t>
    </dgm:pt>
    <dgm:pt modelId="{534001BB-A190-4B4D-A0E7-7ACEB4497B1F}" type="sibTrans" cxnId="{2002B0A0-10A4-4ABF-BB97-207746BF05BD}">
      <dgm:prSet/>
      <dgm:spPr/>
      <dgm:t>
        <a:bodyPr/>
        <a:lstStyle/>
        <a:p>
          <a:endParaRPr lang="en-CA"/>
        </a:p>
      </dgm:t>
    </dgm:pt>
    <dgm:pt modelId="{CCA3AB57-69D5-41AC-9A8F-91EB739F5465}" type="pres">
      <dgm:prSet presAssocID="{45F8F017-F3FD-408B-AAD7-654ED348AAD1}" presName="linearFlow" presStyleCnt="0">
        <dgm:presLayoutVars>
          <dgm:dir/>
          <dgm:animLvl val="lvl"/>
          <dgm:resizeHandles/>
        </dgm:presLayoutVars>
      </dgm:prSet>
      <dgm:spPr/>
    </dgm:pt>
    <dgm:pt modelId="{CDFE70C8-4400-467A-BC78-945C51F00758}" type="pres">
      <dgm:prSet presAssocID="{FBABA881-EEF2-4D80-A1F6-4840D78C261E}" presName="compositeNode" presStyleCnt="0">
        <dgm:presLayoutVars>
          <dgm:bulletEnabled val="1"/>
        </dgm:presLayoutVars>
      </dgm:prSet>
      <dgm:spPr/>
    </dgm:pt>
    <dgm:pt modelId="{2AB9064F-BA70-4935-AC3D-E2EC123F2478}" type="pres">
      <dgm:prSet presAssocID="{FBABA881-EEF2-4D80-A1F6-4840D78C261E}" presName="image" presStyleLbl="fgImgPlace1" presStyleIdx="0" presStyleCnt="3"/>
      <dgm:spPr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</dgm:spPr>
      <dgm:extLst>
        <a:ext uri="{E40237B7-FDA0-4F09-8148-C483321AD2D9}">
          <dgm14:cNvPr xmlns:dgm14="http://schemas.microsoft.com/office/drawing/2010/diagram" id="0" name="" descr="Three arrows on bullseye"/>
        </a:ext>
      </dgm:extLst>
    </dgm:pt>
    <dgm:pt modelId="{E1B9840A-15D7-427F-BE11-8C9697F364C2}" type="pres">
      <dgm:prSet presAssocID="{FBABA881-EEF2-4D80-A1F6-4840D78C261E}" presName="childNode" presStyleLbl="node1" presStyleIdx="0" presStyleCnt="3">
        <dgm:presLayoutVars>
          <dgm:bulletEnabled val="1"/>
        </dgm:presLayoutVars>
      </dgm:prSet>
      <dgm:spPr/>
    </dgm:pt>
    <dgm:pt modelId="{8E29E148-7498-4CB9-BB42-24FC806EC45B}" type="pres">
      <dgm:prSet presAssocID="{FBABA881-EEF2-4D80-A1F6-4840D78C261E}" presName="parentNode" presStyleLbl="revTx" presStyleIdx="0" presStyleCnt="3">
        <dgm:presLayoutVars>
          <dgm:chMax val="0"/>
          <dgm:bulletEnabled val="1"/>
        </dgm:presLayoutVars>
      </dgm:prSet>
      <dgm:spPr/>
    </dgm:pt>
    <dgm:pt modelId="{2E0EEFF1-5729-429D-BDF1-0BE80559D47B}" type="pres">
      <dgm:prSet presAssocID="{E07CA05B-5156-49D6-853D-2F2BE1C842B7}" presName="sibTrans" presStyleCnt="0"/>
      <dgm:spPr/>
    </dgm:pt>
    <dgm:pt modelId="{11E68969-F9A9-48F8-903D-D9C32FD84BEB}" type="pres">
      <dgm:prSet presAssocID="{28E9E375-EC35-4ED2-BEC9-F4206F46E7E6}" presName="compositeNode" presStyleCnt="0">
        <dgm:presLayoutVars>
          <dgm:bulletEnabled val="1"/>
        </dgm:presLayoutVars>
      </dgm:prSet>
      <dgm:spPr/>
    </dgm:pt>
    <dgm:pt modelId="{654E2845-D40B-44AA-AEB7-EC7663F820B1}" type="pres">
      <dgm:prSet presAssocID="{28E9E375-EC35-4ED2-BEC9-F4206F46E7E6}" presName="image" presStyleLbl="fgImgPlace1" presStyleIdx="1" presStyleCnt="3"/>
      <dgm:spPr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Person with idea concept"/>
        </a:ext>
      </dgm:extLst>
    </dgm:pt>
    <dgm:pt modelId="{C26B77D4-3AE5-4029-844E-5DD0F29C4C87}" type="pres">
      <dgm:prSet presAssocID="{28E9E375-EC35-4ED2-BEC9-F4206F46E7E6}" presName="childNode" presStyleLbl="node1" presStyleIdx="1" presStyleCnt="3">
        <dgm:presLayoutVars>
          <dgm:bulletEnabled val="1"/>
        </dgm:presLayoutVars>
      </dgm:prSet>
      <dgm:spPr/>
    </dgm:pt>
    <dgm:pt modelId="{BC5503F0-0725-4030-8EB6-20CAE47FA12E}" type="pres">
      <dgm:prSet presAssocID="{28E9E375-EC35-4ED2-BEC9-F4206F46E7E6}" presName="parentNode" presStyleLbl="revTx" presStyleIdx="1" presStyleCnt="3">
        <dgm:presLayoutVars>
          <dgm:chMax val="0"/>
          <dgm:bulletEnabled val="1"/>
        </dgm:presLayoutVars>
      </dgm:prSet>
      <dgm:spPr/>
    </dgm:pt>
    <dgm:pt modelId="{DAB26D1F-1BF9-4957-A855-D2A857C5C0F6}" type="pres">
      <dgm:prSet presAssocID="{2131978C-A9CB-4D36-B061-240A8420EFE0}" presName="sibTrans" presStyleCnt="0"/>
      <dgm:spPr/>
    </dgm:pt>
    <dgm:pt modelId="{6B68F39D-FCEE-4CFA-9D7C-BC6CA8D5E9B0}" type="pres">
      <dgm:prSet presAssocID="{8F1A6C27-2E6E-4644-8C18-ECCF6124BCFA}" presName="compositeNode" presStyleCnt="0">
        <dgm:presLayoutVars>
          <dgm:bulletEnabled val="1"/>
        </dgm:presLayoutVars>
      </dgm:prSet>
      <dgm:spPr/>
    </dgm:pt>
    <dgm:pt modelId="{8E15162A-ED04-431B-9D5D-5CABFF0D9D73}" type="pres">
      <dgm:prSet presAssocID="{8F1A6C27-2E6E-4644-8C18-ECCF6124BCFA}" presName="image" presStyleLbl="fgImgPlace1" presStyleIdx="2" presStyleCnt="3"/>
      <dgm:spPr>
        <a:blipFill>
          <a:blip xmlns:r="http://schemas.openxmlformats.org/officeDocument/2006/relationships" r:embed="rId3"/>
          <a:srcRect/>
          <a:stretch>
            <a:fillRect l="-24000" r="-24000"/>
          </a:stretch>
        </a:blipFill>
      </dgm:spPr>
      <dgm:extLst>
        <a:ext uri="{E40237B7-FDA0-4F09-8148-C483321AD2D9}">
          <dgm14:cNvPr xmlns:dgm14="http://schemas.microsoft.com/office/drawing/2010/diagram" id="0" name="" descr="Spheres in balance"/>
        </a:ext>
      </dgm:extLst>
    </dgm:pt>
    <dgm:pt modelId="{892C517D-C91B-4BEF-BA57-14D2766089A8}" type="pres">
      <dgm:prSet presAssocID="{8F1A6C27-2E6E-4644-8C18-ECCF6124BCFA}" presName="childNode" presStyleLbl="node1" presStyleIdx="2" presStyleCnt="3">
        <dgm:presLayoutVars>
          <dgm:bulletEnabled val="1"/>
        </dgm:presLayoutVars>
      </dgm:prSet>
      <dgm:spPr/>
    </dgm:pt>
    <dgm:pt modelId="{7FD600C8-DEC7-4159-BFF8-466890D9BD60}" type="pres">
      <dgm:prSet presAssocID="{8F1A6C27-2E6E-4644-8C18-ECCF6124BCFA}" presName="parentNode" presStyleLbl="revTx" presStyleIdx="2" presStyleCnt="3">
        <dgm:presLayoutVars>
          <dgm:chMax val="0"/>
          <dgm:bulletEnabled val="1"/>
        </dgm:presLayoutVars>
      </dgm:prSet>
      <dgm:spPr/>
    </dgm:pt>
  </dgm:ptLst>
  <dgm:cxnLst>
    <dgm:cxn modelId="{6000F91F-B5D4-4101-98CC-63954025B5B0}" srcId="{45F8F017-F3FD-408B-AAD7-654ED348AAD1}" destId="{8F1A6C27-2E6E-4644-8C18-ECCF6124BCFA}" srcOrd="2" destOrd="0" parTransId="{6641D90C-DBB9-4C34-9282-0D3DAD80B6A4}" sibTransId="{8DCDCD97-F188-45B7-9227-CE389C2002D5}"/>
    <dgm:cxn modelId="{2921A821-1678-4C6D-9388-B37A5713B98C}" type="presOf" srcId="{45F8F017-F3FD-408B-AAD7-654ED348AAD1}" destId="{CCA3AB57-69D5-41AC-9A8F-91EB739F5465}" srcOrd="0" destOrd="0" presId="urn:microsoft.com/office/officeart/2005/8/layout/hList2"/>
    <dgm:cxn modelId="{A8D1E06A-E9CB-4865-B904-973081FBDB1C}" type="presOf" srcId="{FBABA881-EEF2-4D80-A1F6-4840D78C261E}" destId="{8E29E148-7498-4CB9-BB42-24FC806EC45B}" srcOrd="0" destOrd="0" presId="urn:microsoft.com/office/officeart/2005/8/layout/hList2"/>
    <dgm:cxn modelId="{0A015677-C75E-4C51-8D76-349C9AB0CCB8}" type="presOf" srcId="{8F1A6C27-2E6E-4644-8C18-ECCF6124BCFA}" destId="{7FD600C8-DEC7-4159-BFF8-466890D9BD60}" srcOrd="0" destOrd="0" presId="urn:microsoft.com/office/officeart/2005/8/layout/hList2"/>
    <dgm:cxn modelId="{748AD578-6CB6-4C58-88E4-EE021AE818C0}" srcId="{28E9E375-EC35-4ED2-BEC9-F4206F46E7E6}" destId="{AAAA78CE-4B2E-4280-9C36-51F026E58931}" srcOrd="0" destOrd="0" parTransId="{14BB8197-502C-4C81-AEF5-824001FC61F6}" sibTransId="{3C8691AF-B3F3-4E66-B5CE-DCFD61EB15E5}"/>
    <dgm:cxn modelId="{8F57F086-6C4D-4FD4-B7F9-E891E44D52BB}" srcId="{FBABA881-EEF2-4D80-A1F6-4840D78C261E}" destId="{B652A58B-2D68-4C7B-8775-07E829FAC45B}" srcOrd="0" destOrd="0" parTransId="{8B17DE97-C08F-490C-982A-EEA93AE96EED}" sibTransId="{3C3C8263-3B44-4B58-84F8-4C122A211147}"/>
    <dgm:cxn modelId="{C52F4C99-6B9D-4E20-9CB3-CF139021407B}" type="presOf" srcId="{AFA8481C-D127-4AF3-B021-F6ED4C49267F}" destId="{892C517D-C91B-4BEF-BA57-14D2766089A8}" srcOrd="0" destOrd="0" presId="urn:microsoft.com/office/officeart/2005/8/layout/hList2"/>
    <dgm:cxn modelId="{2002B0A0-10A4-4ABF-BB97-207746BF05BD}" srcId="{8F1A6C27-2E6E-4644-8C18-ECCF6124BCFA}" destId="{AFA8481C-D127-4AF3-B021-F6ED4C49267F}" srcOrd="0" destOrd="0" parTransId="{73CC2570-0897-4320-A156-954C644D732C}" sibTransId="{534001BB-A190-4B4D-A0E7-7ACEB4497B1F}"/>
    <dgm:cxn modelId="{AEE7F0A2-9249-4A76-A991-6604CB482AE8}" type="presOf" srcId="{AAAA78CE-4B2E-4280-9C36-51F026E58931}" destId="{C26B77D4-3AE5-4029-844E-5DD0F29C4C87}" srcOrd="0" destOrd="0" presId="urn:microsoft.com/office/officeart/2005/8/layout/hList2"/>
    <dgm:cxn modelId="{C465E3AF-D84B-4579-93C9-68373DFA5750}" srcId="{45F8F017-F3FD-408B-AAD7-654ED348AAD1}" destId="{28E9E375-EC35-4ED2-BEC9-F4206F46E7E6}" srcOrd="1" destOrd="0" parTransId="{4BF73D5B-DCEB-4060-B4DB-78CBBDDFAA5F}" sibTransId="{2131978C-A9CB-4D36-B061-240A8420EFE0}"/>
    <dgm:cxn modelId="{29314CBE-839C-4C71-B221-737E2A37A9B6}" type="presOf" srcId="{28E9E375-EC35-4ED2-BEC9-F4206F46E7E6}" destId="{BC5503F0-0725-4030-8EB6-20CAE47FA12E}" srcOrd="0" destOrd="0" presId="urn:microsoft.com/office/officeart/2005/8/layout/hList2"/>
    <dgm:cxn modelId="{550EA8E4-177F-4CF8-B933-0A73CF7EBD86}" type="presOf" srcId="{B652A58B-2D68-4C7B-8775-07E829FAC45B}" destId="{E1B9840A-15D7-427F-BE11-8C9697F364C2}" srcOrd="0" destOrd="0" presId="urn:microsoft.com/office/officeart/2005/8/layout/hList2"/>
    <dgm:cxn modelId="{85FE7FFE-0DD5-4420-9787-E9FBF6B49E42}" srcId="{45F8F017-F3FD-408B-AAD7-654ED348AAD1}" destId="{FBABA881-EEF2-4D80-A1F6-4840D78C261E}" srcOrd="0" destOrd="0" parTransId="{3E33C73B-0435-4D65-A449-BA5622A39A9A}" sibTransId="{E07CA05B-5156-49D6-853D-2F2BE1C842B7}"/>
    <dgm:cxn modelId="{9BE58EDA-B84B-49BD-A464-2B97BFECB721}" type="presParOf" srcId="{CCA3AB57-69D5-41AC-9A8F-91EB739F5465}" destId="{CDFE70C8-4400-467A-BC78-945C51F00758}" srcOrd="0" destOrd="0" presId="urn:microsoft.com/office/officeart/2005/8/layout/hList2"/>
    <dgm:cxn modelId="{62B3FFBE-79C3-4FBE-8A93-E2B46897BD04}" type="presParOf" srcId="{CDFE70C8-4400-467A-BC78-945C51F00758}" destId="{2AB9064F-BA70-4935-AC3D-E2EC123F2478}" srcOrd="0" destOrd="0" presId="urn:microsoft.com/office/officeart/2005/8/layout/hList2"/>
    <dgm:cxn modelId="{755C1D66-F735-4AE1-813C-8507153606FC}" type="presParOf" srcId="{CDFE70C8-4400-467A-BC78-945C51F00758}" destId="{E1B9840A-15D7-427F-BE11-8C9697F364C2}" srcOrd="1" destOrd="0" presId="urn:microsoft.com/office/officeart/2005/8/layout/hList2"/>
    <dgm:cxn modelId="{C34B8E57-B855-4D8C-A62B-BFBD01507E79}" type="presParOf" srcId="{CDFE70C8-4400-467A-BC78-945C51F00758}" destId="{8E29E148-7498-4CB9-BB42-24FC806EC45B}" srcOrd="2" destOrd="0" presId="urn:microsoft.com/office/officeart/2005/8/layout/hList2"/>
    <dgm:cxn modelId="{62246C1D-B7B1-4022-8BAA-EA3E632D9386}" type="presParOf" srcId="{CCA3AB57-69D5-41AC-9A8F-91EB739F5465}" destId="{2E0EEFF1-5729-429D-BDF1-0BE80559D47B}" srcOrd="1" destOrd="0" presId="urn:microsoft.com/office/officeart/2005/8/layout/hList2"/>
    <dgm:cxn modelId="{FC726859-37D4-443B-ACA1-9CBA0C81DD9D}" type="presParOf" srcId="{CCA3AB57-69D5-41AC-9A8F-91EB739F5465}" destId="{11E68969-F9A9-48F8-903D-D9C32FD84BEB}" srcOrd="2" destOrd="0" presId="urn:microsoft.com/office/officeart/2005/8/layout/hList2"/>
    <dgm:cxn modelId="{2819F53E-B918-48EA-B8F6-1F449D21A942}" type="presParOf" srcId="{11E68969-F9A9-48F8-903D-D9C32FD84BEB}" destId="{654E2845-D40B-44AA-AEB7-EC7663F820B1}" srcOrd="0" destOrd="0" presId="urn:microsoft.com/office/officeart/2005/8/layout/hList2"/>
    <dgm:cxn modelId="{03580F95-3341-4ABD-B9C9-B109267B8D6C}" type="presParOf" srcId="{11E68969-F9A9-48F8-903D-D9C32FD84BEB}" destId="{C26B77D4-3AE5-4029-844E-5DD0F29C4C87}" srcOrd="1" destOrd="0" presId="urn:microsoft.com/office/officeart/2005/8/layout/hList2"/>
    <dgm:cxn modelId="{C5A91410-8353-4EFB-BA3E-97E8665C560F}" type="presParOf" srcId="{11E68969-F9A9-48F8-903D-D9C32FD84BEB}" destId="{BC5503F0-0725-4030-8EB6-20CAE47FA12E}" srcOrd="2" destOrd="0" presId="urn:microsoft.com/office/officeart/2005/8/layout/hList2"/>
    <dgm:cxn modelId="{DBD4E4AC-BA32-43BF-B061-9926FD9775A3}" type="presParOf" srcId="{CCA3AB57-69D5-41AC-9A8F-91EB739F5465}" destId="{DAB26D1F-1BF9-4957-A855-D2A857C5C0F6}" srcOrd="3" destOrd="0" presId="urn:microsoft.com/office/officeart/2005/8/layout/hList2"/>
    <dgm:cxn modelId="{0A3BCD5D-69CA-4675-A42C-57EA2876AFBF}" type="presParOf" srcId="{CCA3AB57-69D5-41AC-9A8F-91EB739F5465}" destId="{6B68F39D-FCEE-4CFA-9D7C-BC6CA8D5E9B0}" srcOrd="4" destOrd="0" presId="urn:microsoft.com/office/officeart/2005/8/layout/hList2"/>
    <dgm:cxn modelId="{9F61BB28-D547-47AD-A92D-90F7574940D1}" type="presParOf" srcId="{6B68F39D-FCEE-4CFA-9D7C-BC6CA8D5E9B0}" destId="{8E15162A-ED04-431B-9D5D-5CABFF0D9D73}" srcOrd="0" destOrd="0" presId="urn:microsoft.com/office/officeart/2005/8/layout/hList2"/>
    <dgm:cxn modelId="{FD56E0DE-ED00-43DE-8D21-AA209EE8590C}" type="presParOf" srcId="{6B68F39D-FCEE-4CFA-9D7C-BC6CA8D5E9B0}" destId="{892C517D-C91B-4BEF-BA57-14D2766089A8}" srcOrd="1" destOrd="0" presId="urn:microsoft.com/office/officeart/2005/8/layout/hList2"/>
    <dgm:cxn modelId="{9FD2E75A-D0A8-42F9-A8EB-32F3D1BC1E5F}" type="presParOf" srcId="{6B68F39D-FCEE-4CFA-9D7C-BC6CA8D5E9B0}" destId="{7FD600C8-DEC7-4159-BFF8-466890D9BD60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73FE5CE-50F8-417A-AB09-B10CCCEBF241}" type="doc">
      <dgm:prSet loTypeId="urn:microsoft.com/office/officeart/2005/8/layout/gear1" loCatId="cycle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CA"/>
        </a:p>
      </dgm:t>
    </dgm:pt>
    <dgm:pt modelId="{5D5F0890-252A-4084-B2D3-D814126B8F86}">
      <dgm:prSet phldrT="[Text]" phldr="0"/>
      <dgm:spPr/>
      <dgm:t>
        <a:bodyPr/>
        <a:lstStyle/>
        <a:p>
          <a:r>
            <a:rPr lang="en-CA" dirty="0"/>
            <a:t>Preventative care to improve outcomes and reduce costs</a:t>
          </a:r>
        </a:p>
      </dgm:t>
    </dgm:pt>
    <dgm:pt modelId="{62259A8B-4974-488B-996D-3B74E2C37F3D}" type="parTrans" cxnId="{9F65B853-3D9C-439B-863E-3D3D8D2549A8}">
      <dgm:prSet/>
      <dgm:spPr/>
      <dgm:t>
        <a:bodyPr/>
        <a:lstStyle/>
        <a:p>
          <a:endParaRPr lang="en-CA"/>
        </a:p>
      </dgm:t>
    </dgm:pt>
    <dgm:pt modelId="{E7E8EC7E-2799-4A1F-85B2-BF648670C2E1}" type="sibTrans" cxnId="{9F65B853-3D9C-439B-863E-3D3D8D2549A8}">
      <dgm:prSet/>
      <dgm:spPr/>
      <dgm:t>
        <a:bodyPr/>
        <a:lstStyle/>
        <a:p>
          <a:endParaRPr lang="en-CA"/>
        </a:p>
      </dgm:t>
    </dgm:pt>
    <dgm:pt modelId="{9A8542F2-89B1-4DD2-AD48-9DDEE827E92F}">
      <dgm:prSet phldrT="[Text]" phldr="0"/>
      <dgm:spPr/>
      <dgm:t>
        <a:bodyPr/>
        <a:lstStyle/>
        <a:p>
          <a:r>
            <a:rPr lang="en-CA" dirty="0"/>
            <a:t>Features to identify at-risk population</a:t>
          </a:r>
        </a:p>
      </dgm:t>
    </dgm:pt>
    <dgm:pt modelId="{6DD1A7BA-3A66-4976-AC8C-C356968FBD95}" type="parTrans" cxnId="{EBC46607-78FC-4EE1-B449-AEB1B59BE4FC}">
      <dgm:prSet/>
      <dgm:spPr/>
      <dgm:t>
        <a:bodyPr/>
        <a:lstStyle/>
        <a:p>
          <a:endParaRPr lang="en-CA"/>
        </a:p>
      </dgm:t>
    </dgm:pt>
    <dgm:pt modelId="{23830F81-68DF-4EF3-A9DF-7A95B340DC41}" type="sibTrans" cxnId="{EBC46607-78FC-4EE1-B449-AEB1B59BE4FC}">
      <dgm:prSet/>
      <dgm:spPr/>
      <dgm:t>
        <a:bodyPr/>
        <a:lstStyle/>
        <a:p>
          <a:endParaRPr lang="en-CA"/>
        </a:p>
      </dgm:t>
    </dgm:pt>
    <dgm:pt modelId="{FCC4A789-CCA2-4C9B-9BA6-5776A5CB63FB}">
      <dgm:prSet phldrT="[Text]" phldr="0"/>
      <dgm:spPr/>
      <dgm:t>
        <a:bodyPr/>
        <a:lstStyle/>
        <a:p>
          <a:r>
            <a:rPr lang="en-CA" dirty="0"/>
            <a:t>Interpretable model to increase practitioner uptake</a:t>
          </a:r>
        </a:p>
      </dgm:t>
    </dgm:pt>
    <dgm:pt modelId="{1F079824-ECB5-4650-8FCB-21A777EA0CE8}" type="parTrans" cxnId="{64C07C0A-CE29-454E-8221-1B9B625FF29A}">
      <dgm:prSet/>
      <dgm:spPr/>
      <dgm:t>
        <a:bodyPr/>
        <a:lstStyle/>
        <a:p>
          <a:endParaRPr lang="en-CA"/>
        </a:p>
      </dgm:t>
    </dgm:pt>
    <dgm:pt modelId="{4FD5DD0F-A950-4C56-A9EF-5DB06B7F719B}" type="sibTrans" cxnId="{64C07C0A-CE29-454E-8221-1B9B625FF29A}">
      <dgm:prSet/>
      <dgm:spPr/>
      <dgm:t>
        <a:bodyPr/>
        <a:lstStyle/>
        <a:p>
          <a:endParaRPr lang="en-CA"/>
        </a:p>
      </dgm:t>
    </dgm:pt>
    <dgm:pt modelId="{C73273D3-C00E-4761-938E-C381C930C043}" type="pres">
      <dgm:prSet presAssocID="{673FE5CE-50F8-417A-AB09-B10CCCEBF241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CFDAA26E-3FD2-49C3-B9DD-B44CD7BE1E11}" type="pres">
      <dgm:prSet presAssocID="{5D5F0890-252A-4084-B2D3-D814126B8F86}" presName="gear1" presStyleLbl="node1" presStyleIdx="0" presStyleCnt="3">
        <dgm:presLayoutVars>
          <dgm:chMax val="1"/>
          <dgm:bulletEnabled val="1"/>
        </dgm:presLayoutVars>
      </dgm:prSet>
      <dgm:spPr/>
    </dgm:pt>
    <dgm:pt modelId="{90C4D4B5-1DD2-43C4-AE5A-1621C5042276}" type="pres">
      <dgm:prSet presAssocID="{5D5F0890-252A-4084-B2D3-D814126B8F86}" presName="gear1srcNode" presStyleLbl="node1" presStyleIdx="0" presStyleCnt="3"/>
      <dgm:spPr/>
    </dgm:pt>
    <dgm:pt modelId="{6D205E4B-9220-4D75-B54F-1AA4EB49094F}" type="pres">
      <dgm:prSet presAssocID="{5D5F0890-252A-4084-B2D3-D814126B8F86}" presName="gear1dstNode" presStyleLbl="node1" presStyleIdx="0" presStyleCnt="3"/>
      <dgm:spPr/>
    </dgm:pt>
    <dgm:pt modelId="{156188E7-28BE-4373-8D4E-C35580AB1A61}" type="pres">
      <dgm:prSet presAssocID="{9A8542F2-89B1-4DD2-AD48-9DDEE827E92F}" presName="gear2" presStyleLbl="node1" presStyleIdx="1" presStyleCnt="3">
        <dgm:presLayoutVars>
          <dgm:chMax val="1"/>
          <dgm:bulletEnabled val="1"/>
        </dgm:presLayoutVars>
      </dgm:prSet>
      <dgm:spPr/>
    </dgm:pt>
    <dgm:pt modelId="{FDF2BEA7-A304-472A-AF13-790B8FE7F277}" type="pres">
      <dgm:prSet presAssocID="{9A8542F2-89B1-4DD2-AD48-9DDEE827E92F}" presName="gear2srcNode" presStyleLbl="node1" presStyleIdx="1" presStyleCnt="3"/>
      <dgm:spPr/>
    </dgm:pt>
    <dgm:pt modelId="{E711732F-D1FF-41F2-AA5E-1A85BEA2B945}" type="pres">
      <dgm:prSet presAssocID="{9A8542F2-89B1-4DD2-AD48-9DDEE827E92F}" presName="gear2dstNode" presStyleLbl="node1" presStyleIdx="1" presStyleCnt="3"/>
      <dgm:spPr/>
    </dgm:pt>
    <dgm:pt modelId="{2B7C3E6A-33E0-4AA4-8D18-02BAAE41D674}" type="pres">
      <dgm:prSet presAssocID="{FCC4A789-CCA2-4C9B-9BA6-5776A5CB63FB}" presName="gear3" presStyleLbl="node1" presStyleIdx="2" presStyleCnt="3"/>
      <dgm:spPr/>
    </dgm:pt>
    <dgm:pt modelId="{9B9DF86C-053B-4111-8C37-F8F80E0B7088}" type="pres">
      <dgm:prSet presAssocID="{FCC4A789-CCA2-4C9B-9BA6-5776A5CB63FB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FD7D4E9F-9C3F-4AE4-B9F1-EB96B3303C0A}" type="pres">
      <dgm:prSet presAssocID="{FCC4A789-CCA2-4C9B-9BA6-5776A5CB63FB}" presName="gear3srcNode" presStyleLbl="node1" presStyleIdx="2" presStyleCnt="3"/>
      <dgm:spPr/>
    </dgm:pt>
    <dgm:pt modelId="{D201CD32-7F1F-4DA2-8E6A-6282261D237A}" type="pres">
      <dgm:prSet presAssocID="{FCC4A789-CCA2-4C9B-9BA6-5776A5CB63FB}" presName="gear3dstNode" presStyleLbl="node1" presStyleIdx="2" presStyleCnt="3"/>
      <dgm:spPr/>
    </dgm:pt>
    <dgm:pt modelId="{43C1E188-F2E3-48FB-A78C-F16AECF85570}" type="pres">
      <dgm:prSet presAssocID="{E7E8EC7E-2799-4A1F-85B2-BF648670C2E1}" presName="connector1" presStyleLbl="sibTrans2D1" presStyleIdx="0" presStyleCnt="3"/>
      <dgm:spPr/>
    </dgm:pt>
    <dgm:pt modelId="{48B223D7-4508-4DC0-AC76-51FA61ACCAB0}" type="pres">
      <dgm:prSet presAssocID="{23830F81-68DF-4EF3-A9DF-7A95B340DC41}" presName="connector2" presStyleLbl="sibTrans2D1" presStyleIdx="1" presStyleCnt="3"/>
      <dgm:spPr/>
    </dgm:pt>
    <dgm:pt modelId="{72EFF596-6484-4AB8-B903-FFF82BD6D1E6}" type="pres">
      <dgm:prSet presAssocID="{4FD5DD0F-A950-4C56-A9EF-5DB06B7F719B}" presName="connector3" presStyleLbl="sibTrans2D1" presStyleIdx="2" presStyleCnt="3"/>
      <dgm:spPr/>
    </dgm:pt>
  </dgm:ptLst>
  <dgm:cxnLst>
    <dgm:cxn modelId="{EBC46607-78FC-4EE1-B449-AEB1B59BE4FC}" srcId="{673FE5CE-50F8-417A-AB09-B10CCCEBF241}" destId="{9A8542F2-89B1-4DD2-AD48-9DDEE827E92F}" srcOrd="1" destOrd="0" parTransId="{6DD1A7BA-3A66-4976-AC8C-C356968FBD95}" sibTransId="{23830F81-68DF-4EF3-A9DF-7A95B340DC41}"/>
    <dgm:cxn modelId="{DAC70609-26B9-4036-94E0-5F0BB87DE0D6}" type="presOf" srcId="{5D5F0890-252A-4084-B2D3-D814126B8F86}" destId="{CFDAA26E-3FD2-49C3-B9DD-B44CD7BE1E11}" srcOrd="0" destOrd="0" presId="urn:microsoft.com/office/officeart/2005/8/layout/gear1"/>
    <dgm:cxn modelId="{64C07C0A-CE29-454E-8221-1B9B625FF29A}" srcId="{673FE5CE-50F8-417A-AB09-B10CCCEBF241}" destId="{FCC4A789-CCA2-4C9B-9BA6-5776A5CB63FB}" srcOrd="2" destOrd="0" parTransId="{1F079824-ECB5-4650-8FCB-21A777EA0CE8}" sibTransId="{4FD5DD0F-A950-4C56-A9EF-5DB06B7F719B}"/>
    <dgm:cxn modelId="{115C9E21-22E5-4C57-A83F-A8707418F4A1}" type="presOf" srcId="{5D5F0890-252A-4084-B2D3-D814126B8F86}" destId="{90C4D4B5-1DD2-43C4-AE5A-1621C5042276}" srcOrd="1" destOrd="0" presId="urn:microsoft.com/office/officeart/2005/8/layout/gear1"/>
    <dgm:cxn modelId="{F20FA225-16C6-4B02-9888-59BBB75C2B50}" type="presOf" srcId="{23830F81-68DF-4EF3-A9DF-7A95B340DC41}" destId="{48B223D7-4508-4DC0-AC76-51FA61ACCAB0}" srcOrd="0" destOrd="0" presId="urn:microsoft.com/office/officeart/2005/8/layout/gear1"/>
    <dgm:cxn modelId="{D818C03B-8FE4-47CB-B65F-D1D2DC5A4323}" type="presOf" srcId="{FCC4A789-CCA2-4C9B-9BA6-5776A5CB63FB}" destId="{9B9DF86C-053B-4111-8C37-F8F80E0B7088}" srcOrd="1" destOrd="0" presId="urn:microsoft.com/office/officeart/2005/8/layout/gear1"/>
    <dgm:cxn modelId="{CBCCC65F-FBF7-4C22-B6A0-9230289309BC}" type="presOf" srcId="{FCC4A789-CCA2-4C9B-9BA6-5776A5CB63FB}" destId="{FD7D4E9F-9C3F-4AE4-B9F1-EB96B3303C0A}" srcOrd="2" destOrd="0" presId="urn:microsoft.com/office/officeart/2005/8/layout/gear1"/>
    <dgm:cxn modelId="{8F1FF042-6117-40B3-AA52-3A41325394C9}" type="presOf" srcId="{9A8542F2-89B1-4DD2-AD48-9DDEE827E92F}" destId="{156188E7-28BE-4373-8D4E-C35580AB1A61}" srcOrd="0" destOrd="0" presId="urn:microsoft.com/office/officeart/2005/8/layout/gear1"/>
    <dgm:cxn modelId="{9F65B853-3D9C-439B-863E-3D3D8D2549A8}" srcId="{673FE5CE-50F8-417A-AB09-B10CCCEBF241}" destId="{5D5F0890-252A-4084-B2D3-D814126B8F86}" srcOrd="0" destOrd="0" parTransId="{62259A8B-4974-488B-996D-3B74E2C37F3D}" sibTransId="{E7E8EC7E-2799-4A1F-85B2-BF648670C2E1}"/>
    <dgm:cxn modelId="{4A439F9D-F099-449E-9D57-7EDAEDF7AC8E}" type="presOf" srcId="{9A8542F2-89B1-4DD2-AD48-9DDEE827E92F}" destId="{FDF2BEA7-A304-472A-AF13-790B8FE7F277}" srcOrd="1" destOrd="0" presId="urn:microsoft.com/office/officeart/2005/8/layout/gear1"/>
    <dgm:cxn modelId="{BD2227A6-E681-49F6-BA89-58D3B4390FC1}" type="presOf" srcId="{FCC4A789-CCA2-4C9B-9BA6-5776A5CB63FB}" destId="{D201CD32-7F1F-4DA2-8E6A-6282261D237A}" srcOrd="3" destOrd="0" presId="urn:microsoft.com/office/officeart/2005/8/layout/gear1"/>
    <dgm:cxn modelId="{C157C3B6-861E-41E5-B6B0-8D5395647AEF}" type="presOf" srcId="{E7E8EC7E-2799-4A1F-85B2-BF648670C2E1}" destId="{43C1E188-F2E3-48FB-A78C-F16AECF85570}" srcOrd="0" destOrd="0" presId="urn:microsoft.com/office/officeart/2005/8/layout/gear1"/>
    <dgm:cxn modelId="{41B3DDBE-2BD8-4908-996C-F68A894207CE}" type="presOf" srcId="{5D5F0890-252A-4084-B2D3-D814126B8F86}" destId="{6D205E4B-9220-4D75-B54F-1AA4EB49094F}" srcOrd="2" destOrd="0" presId="urn:microsoft.com/office/officeart/2005/8/layout/gear1"/>
    <dgm:cxn modelId="{E8A30FC2-2FC3-48F5-B952-A18C0BFA3A86}" type="presOf" srcId="{673FE5CE-50F8-417A-AB09-B10CCCEBF241}" destId="{C73273D3-C00E-4761-938E-C381C930C043}" srcOrd="0" destOrd="0" presId="urn:microsoft.com/office/officeart/2005/8/layout/gear1"/>
    <dgm:cxn modelId="{08C085CD-1EE4-402E-B683-D3973A230F85}" type="presOf" srcId="{9A8542F2-89B1-4DD2-AD48-9DDEE827E92F}" destId="{E711732F-D1FF-41F2-AA5E-1A85BEA2B945}" srcOrd="2" destOrd="0" presId="urn:microsoft.com/office/officeart/2005/8/layout/gear1"/>
    <dgm:cxn modelId="{93B0B2F7-6DF0-43A2-A7C4-7FFADED9E697}" type="presOf" srcId="{4FD5DD0F-A950-4C56-A9EF-5DB06B7F719B}" destId="{72EFF596-6484-4AB8-B903-FFF82BD6D1E6}" srcOrd="0" destOrd="0" presId="urn:microsoft.com/office/officeart/2005/8/layout/gear1"/>
    <dgm:cxn modelId="{FC96BCFA-36E3-4054-8B5B-EBD8333CB5D5}" type="presOf" srcId="{FCC4A789-CCA2-4C9B-9BA6-5776A5CB63FB}" destId="{2B7C3E6A-33E0-4AA4-8D18-02BAAE41D674}" srcOrd="0" destOrd="0" presId="urn:microsoft.com/office/officeart/2005/8/layout/gear1"/>
    <dgm:cxn modelId="{1F243BB0-5A06-4640-BEBD-171F32313365}" type="presParOf" srcId="{C73273D3-C00E-4761-938E-C381C930C043}" destId="{CFDAA26E-3FD2-49C3-B9DD-B44CD7BE1E11}" srcOrd="0" destOrd="0" presId="urn:microsoft.com/office/officeart/2005/8/layout/gear1"/>
    <dgm:cxn modelId="{E0325034-C299-4C21-93B9-0A147EE8AEE5}" type="presParOf" srcId="{C73273D3-C00E-4761-938E-C381C930C043}" destId="{90C4D4B5-1DD2-43C4-AE5A-1621C5042276}" srcOrd="1" destOrd="0" presId="urn:microsoft.com/office/officeart/2005/8/layout/gear1"/>
    <dgm:cxn modelId="{10736C10-666C-4340-9E27-2B80A7A49979}" type="presParOf" srcId="{C73273D3-C00E-4761-938E-C381C930C043}" destId="{6D205E4B-9220-4D75-B54F-1AA4EB49094F}" srcOrd="2" destOrd="0" presId="urn:microsoft.com/office/officeart/2005/8/layout/gear1"/>
    <dgm:cxn modelId="{6E2E43FD-91EA-42FA-94EA-83FC3AF48AA9}" type="presParOf" srcId="{C73273D3-C00E-4761-938E-C381C930C043}" destId="{156188E7-28BE-4373-8D4E-C35580AB1A61}" srcOrd="3" destOrd="0" presId="urn:microsoft.com/office/officeart/2005/8/layout/gear1"/>
    <dgm:cxn modelId="{683074E9-766F-4901-9011-CC9F6A450A11}" type="presParOf" srcId="{C73273D3-C00E-4761-938E-C381C930C043}" destId="{FDF2BEA7-A304-472A-AF13-790B8FE7F277}" srcOrd="4" destOrd="0" presId="urn:microsoft.com/office/officeart/2005/8/layout/gear1"/>
    <dgm:cxn modelId="{0AE2AC80-2B97-4398-AE25-65D699AC393E}" type="presParOf" srcId="{C73273D3-C00E-4761-938E-C381C930C043}" destId="{E711732F-D1FF-41F2-AA5E-1A85BEA2B945}" srcOrd="5" destOrd="0" presId="urn:microsoft.com/office/officeart/2005/8/layout/gear1"/>
    <dgm:cxn modelId="{A2B117AB-BB93-4FC4-92D3-86C010B79373}" type="presParOf" srcId="{C73273D3-C00E-4761-938E-C381C930C043}" destId="{2B7C3E6A-33E0-4AA4-8D18-02BAAE41D674}" srcOrd="6" destOrd="0" presId="urn:microsoft.com/office/officeart/2005/8/layout/gear1"/>
    <dgm:cxn modelId="{DFCDE6EF-FD4B-4712-BCC1-33D132E47953}" type="presParOf" srcId="{C73273D3-C00E-4761-938E-C381C930C043}" destId="{9B9DF86C-053B-4111-8C37-F8F80E0B7088}" srcOrd="7" destOrd="0" presId="urn:microsoft.com/office/officeart/2005/8/layout/gear1"/>
    <dgm:cxn modelId="{D61440BE-A4EE-4C78-8A1F-75B2F8230356}" type="presParOf" srcId="{C73273D3-C00E-4761-938E-C381C930C043}" destId="{FD7D4E9F-9C3F-4AE4-B9F1-EB96B3303C0A}" srcOrd="8" destOrd="0" presId="urn:microsoft.com/office/officeart/2005/8/layout/gear1"/>
    <dgm:cxn modelId="{85ECA714-B512-43FE-9A6C-0DB5FA4DFBFB}" type="presParOf" srcId="{C73273D3-C00E-4761-938E-C381C930C043}" destId="{D201CD32-7F1F-4DA2-8E6A-6282261D237A}" srcOrd="9" destOrd="0" presId="urn:microsoft.com/office/officeart/2005/8/layout/gear1"/>
    <dgm:cxn modelId="{37A987F9-4949-4974-8069-03772C3D0DF5}" type="presParOf" srcId="{C73273D3-C00E-4761-938E-C381C930C043}" destId="{43C1E188-F2E3-48FB-A78C-F16AECF85570}" srcOrd="10" destOrd="0" presId="urn:microsoft.com/office/officeart/2005/8/layout/gear1"/>
    <dgm:cxn modelId="{F06FAA5D-02AE-491A-86B0-78050BF53FB1}" type="presParOf" srcId="{C73273D3-C00E-4761-938E-C381C930C043}" destId="{48B223D7-4508-4DC0-AC76-51FA61ACCAB0}" srcOrd="11" destOrd="0" presId="urn:microsoft.com/office/officeart/2005/8/layout/gear1"/>
    <dgm:cxn modelId="{7CEA81C3-5A46-4628-8ED3-5B0BFC49DDA7}" type="presParOf" srcId="{C73273D3-C00E-4761-938E-C381C930C043}" destId="{72EFF596-6484-4AB8-B903-FFF82BD6D1E6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29E148-7498-4CB9-BB42-24FC806EC45B}">
      <dsp:nvSpPr>
        <dsp:cNvPr id="0" name=""/>
        <dsp:cNvSpPr/>
      </dsp:nvSpPr>
      <dsp:spPr>
        <a:xfrm rot="16200000">
          <a:off x="-1813984" y="2821948"/>
          <a:ext cx="4273526" cy="5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54801" bIns="0" numCol="1" spcCol="1270" anchor="t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Performance</a:t>
          </a:r>
          <a:endParaRPr lang="en-CA" sz="3200" kern="1200" dirty="0"/>
        </a:p>
      </dsp:txBody>
      <dsp:txXfrm>
        <a:off x="-1813984" y="2821948"/>
        <a:ext cx="4273526" cy="515680"/>
      </dsp:txXfrm>
    </dsp:sp>
    <dsp:sp modelId="{E1B9840A-15D7-427F-BE11-8C9697F364C2}">
      <dsp:nvSpPr>
        <dsp:cNvPr id="0" name=""/>
        <dsp:cNvSpPr/>
      </dsp:nvSpPr>
      <dsp:spPr>
        <a:xfrm>
          <a:off x="580619" y="943025"/>
          <a:ext cx="2568634" cy="4273526"/>
        </a:xfrm>
        <a:prstGeom prst="rect">
          <a:avLst/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454801" rIns="263144" bIns="263144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Random Forest achieved best raw metrics</a:t>
          </a:r>
          <a:endParaRPr lang="en-CA" sz="2900" kern="1200" dirty="0"/>
        </a:p>
      </dsp:txBody>
      <dsp:txXfrm>
        <a:off x="580619" y="943025"/>
        <a:ext cx="2568634" cy="4273526"/>
      </dsp:txXfrm>
    </dsp:sp>
    <dsp:sp modelId="{2AB9064F-BA70-4935-AC3D-E2EC123F2478}">
      <dsp:nvSpPr>
        <dsp:cNvPr id="0" name=""/>
        <dsp:cNvSpPr/>
      </dsp:nvSpPr>
      <dsp:spPr>
        <a:xfrm>
          <a:off x="64938" y="262327"/>
          <a:ext cx="1031360" cy="1031360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5503F0-0725-4030-8EB6-20CAE47FA12E}">
      <dsp:nvSpPr>
        <dsp:cNvPr id="0" name=""/>
        <dsp:cNvSpPr/>
      </dsp:nvSpPr>
      <dsp:spPr>
        <a:xfrm rot="16200000">
          <a:off x="1939335" y="2821948"/>
          <a:ext cx="4273526" cy="5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54801" bIns="0" numCol="1" spcCol="1270" anchor="t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Interpretability</a:t>
          </a:r>
          <a:endParaRPr lang="en-US" sz="3200" kern="1200" dirty="0"/>
        </a:p>
      </dsp:txBody>
      <dsp:txXfrm>
        <a:off x="1939335" y="2821948"/>
        <a:ext cx="4273526" cy="515680"/>
      </dsp:txXfrm>
    </dsp:sp>
    <dsp:sp modelId="{C26B77D4-3AE5-4029-844E-5DD0F29C4C87}">
      <dsp:nvSpPr>
        <dsp:cNvPr id="0" name=""/>
        <dsp:cNvSpPr/>
      </dsp:nvSpPr>
      <dsp:spPr>
        <a:xfrm>
          <a:off x="4333938" y="943025"/>
          <a:ext cx="2568634" cy="4273526"/>
        </a:xfrm>
        <a:prstGeom prst="rect">
          <a:avLst/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454801" rIns="263144" bIns="263144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Random Forest (with SHAP) offer actionable insights</a:t>
          </a:r>
        </a:p>
      </dsp:txBody>
      <dsp:txXfrm>
        <a:off x="4333938" y="943025"/>
        <a:ext cx="2568634" cy="4273526"/>
      </dsp:txXfrm>
    </dsp:sp>
    <dsp:sp modelId="{654E2845-D40B-44AA-AEB7-EC7663F820B1}">
      <dsp:nvSpPr>
        <dsp:cNvPr id="0" name=""/>
        <dsp:cNvSpPr/>
      </dsp:nvSpPr>
      <dsp:spPr>
        <a:xfrm>
          <a:off x="3818258" y="262327"/>
          <a:ext cx="1031360" cy="1031360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D600C8-DEC7-4159-BFF8-466890D9BD60}">
      <dsp:nvSpPr>
        <dsp:cNvPr id="0" name=""/>
        <dsp:cNvSpPr/>
      </dsp:nvSpPr>
      <dsp:spPr>
        <a:xfrm rot="16200000">
          <a:off x="5692655" y="2821948"/>
          <a:ext cx="4273526" cy="5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54801" bIns="0" numCol="1" spcCol="1270" anchor="t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Complexity vs. Gain</a:t>
          </a:r>
          <a:endParaRPr lang="en-US" sz="3200" kern="1200" dirty="0"/>
        </a:p>
      </dsp:txBody>
      <dsp:txXfrm>
        <a:off x="5692655" y="2821948"/>
        <a:ext cx="4273526" cy="515680"/>
      </dsp:txXfrm>
    </dsp:sp>
    <dsp:sp modelId="{892C517D-C91B-4BEF-BA57-14D2766089A8}">
      <dsp:nvSpPr>
        <dsp:cNvPr id="0" name=""/>
        <dsp:cNvSpPr/>
      </dsp:nvSpPr>
      <dsp:spPr>
        <a:xfrm>
          <a:off x="8087258" y="943025"/>
          <a:ext cx="2568634" cy="4273526"/>
        </a:xfrm>
        <a:prstGeom prst="rect">
          <a:avLst/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454801" rIns="263144" bIns="263144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/>
            <a:t>Random Forest is most practical</a:t>
          </a:r>
          <a:endParaRPr lang="en-US" sz="2900" kern="1200" dirty="0"/>
        </a:p>
      </dsp:txBody>
      <dsp:txXfrm>
        <a:off x="8087258" y="943025"/>
        <a:ext cx="2568634" cy="4273526"/>
      </dsp:txXfrm>
    </dsp:sp>
    <dsp:sp modelId="{8E15162A-ED04-431B-9D5D-5CABFF0D9D73}">
      <dsp:nvSpPr>
        <dsp:cNvPr id="0" name=""/>
        <dsp:cNvSpPr/>
      </dsp:nvSpPr>
      <dsp:spPr>
        <a:xfrm>
          <a:off x="7571578" y="262327"/>
          <a:ext cx="1031360" cy="1031360"/>
        </a:xfrm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 l="-24000" r="-2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DAA26E-3FD2-49C3-B9DD-B44CD7BE1E11}">
      <dsp:nvSpPr>
        <dsp:cNvPr id="0" name=""/>
        <dsp:cNvSpPr/>
      </dsp:nvSpPr>
      <dsp:spPr>
        <a:xfrm>
          <a:off x="5218700" y="2592171"/>
          <a:ext cx="3168209" cy="3168209"/>
        </a:xfrm>
        <a:prstGeom prst="gear9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Preventative care to improve outcomes and reduce costs</a:t>
          </a:r>
        </a:p>
      </dsp:txBody>
      <dsp:txXfrm>
        <a:off x="5855651" y="3334309"/>
        <a:ext cx="1894307" cy="1628525"/>
      </dsp:txXfrm>
    </dsp:sp>
    <dsp:sp modelId="{156188E7-28BE-4373-8D4E-C35580AB1A61}">
      <dsp:nvSpPr>
        <dsp:cNvPr id="0" name=""/>
        <dsp:cNvSpPr/>
      </dsp:nvSpPr>
      <dsp:spPr>
        <a:xfrm>
          <a:off x="3375379" y="1843321"/>
          <a:ext cx="2304152" cy="2304152"/>
        </a:xfrm>
        <a:prstGeom prst="gear6">
          <a:avLst/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Features to identify at-risk population</a:t>
          </a:r>
        </a:p>
      </dsp:txBody>
      <dsp:txXfrm>
        <a:off x="3955456" y="2426904"/>
        <a:ext cx="1143998" cy="1136986"/>
      </dsp:txXfrm>
    </dsp:sp>
    <dsp:sp modelId="{2B7C3E6A-33E0-4AA4-8D18-02BAAE41D674}">
      <dsp:nvSpPr>
        <dsp:cNvPr id="0" name=""/>
        <dsp:cNvSpPr/>
      </dsp:nvSpPr>
      <dsp:spPr>
        <a:xfrm rot="20700000">
          <a:off x="4665939" y="253691"/>
          <a:ext cx="2257599" cy="2257599"/>
        </a:xfrm>
        <a:prstGeom prst="gear6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Interpretable model to increase practitioner uptake</a:t>
          </a:r>
        </a:p>
      </dsp:txBody>
      <dsp:txXfrm rot="-20700000">
        <a:off x="5161097" y="748849"/>
        <a:ext cx="1267283" cy="1267283"/>
      </dsp:txXfrm>
    </dsp:sp>
    <dsp:sp modelId="{43C1E188-F2E3-48FB-A78C-F16AECF85570}">
      <dsp:nvSpPr>
        <dsp:cNvPr id="0" name=""/>
        <dsp:cNvSpPr/>
      </dsp:nvSpPr>
      <dsp:spPr>
        <a:xfrm>
          <a:off x="4992649" y="2104039"/>
          <a:ext cx="4055308" cy="4055308"/>
        </a:xfrm>
        <a:prstGeom prst="circularArrow">
          <a:avLst>
            <a:gd name="adj1" fmla="val 4688"/>
            <a:gd name="adj2" fmla="val 299029"/>
            <a:gd name="adj3" fmla="val 2544149"/>
            <a:gd name="adj4" fmla="val 15802259"/>
            <a:gd name="adj5" fmla="val 5469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B223D7-4508-4DC0-AC76-51FA61ACCAB0}">
      <dsp:nvSpPr>
        <dsp:cNvPr id="0" name=""/>
        <dsp:cNvSpPr/>
      </dsp:nvSpPr>
      <dsp:spPr>
        <a:xfrm>
          <a:off x="2967318" y="1326779"/>
          <a:ext cx="2946434" cy="2946434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shade val="90000"/>
            <a:hueOff val="362953"/>
            <a:satOff val="-3315"/>
            <a:lumOff val="1823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EFF596-6484-4AB8-B903-FFF82BD6D1E6}">
      <dsp:nvSpPr>
        <dsp:cNvPr id="0" name=""/>
        <dsp:cNvSpPr/>
      </dsp:nvSpPr>
      <dsp:spPr>
        <a:xfrm>
          <a:off x="4143733" y="-247528"/>
          <a:ext cx="3176850" cy="3176850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shade val="90000"/>
            <a:hueOff val="725906"/>
            <a:satOff val="-6631"/>
            <a:lumOff val="364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ptos"/>
      </a:defRPr>
    </a:lvl1pPr>
    <a:lvl2pPr indent="228600" latinLnBrk="0">
      <a:defRPr sz="1200">
        <a:latin typeface="+mn-lt"/>
        <a:ea typeface="+mn-ea"/>
        <a:cs typeface="+mn-cs"/>
        <a:sym typeface="Aptos"/>
      </a:defRPr>
    </a:lvl2pPr>
    <a:lvl3pPr indent="457200" latinLnBrk="0">
      <a:defRPr sz="1200">
        <a:latin typeface="+mn-lt"/>
        <a:ea typeface="+mn-ea"/>
        <a:cs typeface="+mn-cs"/>
        <a:sym typeface="Aptos"/>
      </a:defRPr>
    </a:lvl3pPr>
    <a:lvl4pPr indent="685800" latinLnBrk="0">
      <a:defRPr sz="1200">
        <a:latin typeface="+mn-lt"/>
        <a:ea typeface="+mn-ea"/>
        <a:cs typeface="+mn-cs"/>
        <a:sym typeface="Aptos"/>
      </a:defRPr>
    </a:lvl4pPr>
    <a:lvl5pPr indent="914400" latinLnBrk="0">
      <a:defRPr sz="1200">
        <a:latin typeface="+mn-lt"/>
        <a:ea typeface="+mn-ea"/>
        <a:cs typeface="+mn-cs"/>
        <a:sym typeface="Aptos"/>
      </a:defRPr>
    </a:lvl5pPr>
    <a:lvl6pPr indent="1143000" latinLnBrk="0">
      <a:defRPr sz="1200">
        <a:latin typeface="+mn-lt"/>
        <a:ea typeface="+mn-ea"/>
        <a:cs typeface="+mn-cs"/>
        <a:sym typeface="Aptos"/>
      </a:defRPr>
    </a:lvl6pPr>
    <a:lvl7pPr indent="1371600" latinLnBrk="0">
      <a:defRPr sz="1200">
        <a:latin typeface="+mn-lt"/>
        <a:ea typeface="+mn-ea"/>
        <a:cs typeface="+mn-cs"/>
        <a:sym typeface="Aptos"/>
      </a:defRPr>
    </a:lvl7pPr>
    <a:lvl8pPr indent="1600200" latinLnBrk="0">
      <a:defRPr sz="1200">
        <a:latin typeface="+mn-lt"/>
        <a:ea typeface="+mn-ea"/>
        <a:cs typeface="+mn-cs"/>
        <a:sym typeface="Aptos"/>
      </a:defRPr>
    </a:lvl8pPr>
    <a:lvl9pPr indent="1828800" latinLnBrk="0">
      <a:defRPr sz="1200">
        <a:latin typeface="+mn-lt"/>
        <a:ea typeface="+mn-ea"/>
        <a:cs typeface="+mn-cs"/>
        <a:sym typeface="Apto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4" name="Shape 12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A7574F-CE66-979F-906E-F833695AB5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>
            <a:extLst>
              <a:ext uri="{FF2B5EF4-FFF2-40B4-BE49-F238E27FC236}">
                <a16:creationId xmlns:a16="http://schemas.microsoft.com/office/drawing/2014/main" id="{C38CC1BD-BF29-2663-C9CD-B4A5913F33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4" name="Shape 124">
            <a:extLst>
              <a:ext uri="{FF2B5EF4-FFF2-40B4-BE49-F238E27FC236}">
                <a16:creationId xmlns:a16="http://schemas.microsoft.com/office/drawing/2014/main" id="{87BDFDAC-EF9D-D3F5-ECBF-DB43F31FFA1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A </a:t>
            </a:r>
            <a:r>
              <a:rPr dirty="0">
                <a:solidFill>
                  <a:srgbClr val="E59EDD"/>
                </a:solidFill>
              </a:rPr>
              <a:t>stroke</a:t>
            </a:r>
            <a:r>
              <a:rPr dirty="0"/>
              <a:t> is a sudden loss of brain function caused by a rupture or blockage of a blood vessel in the brain</a:t>
            </a:r>
          </a:p>
          <a:p>
            <a:r>
              <a:rPr dirty="0"/>
              <a:t>A stroke can change how your body moves, how you speak, how you think and even how you feel. Some people recover well, but others may face long-term challenges like physical weakness, memory problems, or depression. It also raises the risk of having another stroke.</a:t>
            </a:r>
          </a:p>
        </p:txBody>
      </p:sp>
    </p:spTree>
    <p:extLst>
      <p:ext uri="{BB962C8B-B14F-4D97-AF65-F5344CB8AC3E}">
        <p14:creationId xmlns:p14="http://schemas.microsoft.com/office/powerpoint/2010/main" val="144983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Performance: FCNN performs better than Logistic Regression but doesn’t beat Random Forest.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Interpretability: FCNN is harder to interpret unless we apply Deep SHAP or LIME. Logistic Regression also easy to interpret</a:t>
            </a:r>
            <a:endParaRPr lang="en-CA" dirty="0"/>
          </a:p>
          <a:p>
            <a:r>
              <a:rPr lang="en-US" dirty="0"/>
              <a:t>Complexity vs Gain: FCNN adds computational cost and tuning overhead without a major performance boost. Unless we’re deploying in a deep learning-centric stack, RF is most practical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972615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1B1101-5036-B750-2EA7-917841B67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8296E1-D360-C352-FD44-7C3A7733F7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F51865-A9A9-891D-2B57-E948F7468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84654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40080" y="1371599"/>
            <a:ext cx="6675120" cy="2951826"/>
          </a:xfrm>
          <a:prstGeom prst="rect">
            <a:avLst/>
          </a:prstGeom>
        </p:spPr>
        <p:txBody>
          <a:bodyPr/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0080" y="4584879"/>
            <a:ext cx="6675120" cy="1287888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30000"/>
              </a:lnSpc>
              <a:buSzTx/>
              <a:buFontTx/>
              <a:buNone/>
              <a:defRPr sz="1800" b="1" cap="all" spc="300"/>
            </a:lvl1pPr>
            <a:lvl2pPr marL="0" indent="457200">
              <a:lnSpc>
                <a:spcPct val="130000"/>
              </a:lnSpc>
              <a:buSzTx/>
              <a:buFontTx/>
              <a:buNone/>
              <a:defRPr sz="1800" b="1" cap="all" spc="300"/>
            </a:lvl2pPr>
            <a:lvl3pPr marL="0" indent="914400">
              <a:lnSpc>
                <a:spcPct val="130000"/>
              </a:lnSpc>
              <a:buSzTx/>
              <a:buFontTx/>
              <a:buNone/>
              <a:defRPr sz="1800" b="1" cap="all" spc="300"/>
            </a:lvl3pPr>
            <a:lvl4pPr marL="0" indent="1371600">
              <a:lnSpc>
                <a:spcPct val="130000"/>
              </a:lnSpc>
              <a:buSzTx/>
              <a:buFontTx/>
              <a:buNone/>
              <a:defRPr sz="1800" b="1" cap="all" spc="300"/>
            </a:lvl4pPr>
            <a:lvl5pPr marL="0" indent="1828800">
              <a:lnSpc>
                <a:spcPct val="130000"/>
              </a:lnSpc>
              <a:buSzTx/>
              <a:buFontTx/>
              <a:buNone/>
              <a:defRPr sz="1800" b="1" cap="all" spc="3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xfrm>
            <a:off x="640080" y="2633472"/>
            <a:ext cx="10890929" cy="356616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640080" y="1291366"/>
            <a:ext cx="9214885" cy="3159975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0080" y="5018566"/>
            <a:ext cx="7907080" cy="107389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  <a:lvl2pPr marL="0" indent="457200">
              <a:buSzTx/>
              <a:buFontTx/>
              <a:buNone/>
            </a:lvl2pPr>
            <a:lvl3pPr marL="0" indent="914400">
              <a:buSzTx/>
              <a:buFontTx/>
              <a:buNone/>
            </a:lvl3pPr>
            <a:lvl4pPr marL="0" indent="1371600">
              <a:buSzTx/>
              <a:buFontTx/>
              <a:buNone/>
            </a:lvl4pPr>
            <a:lvl5pPr marL="0" indent="1828800"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traight Connector 6"/>
          <p:cNvSpPr/>
          <p:nvPr/>
        </p:nvSpPr>
        <p:spPr>
          <a:xfrm>
            <a:off x="716280" y="4715233"/>
            <a:ext cx="978863" cy="1"/>
          </a:xfrm>
          <a:prstGeom prst="line">
            <a:avLst/>
          </a:prstGeom>
          <a:ln w="762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40080" y="2633472"/>
            <a:ext cx="5212080" cy="356616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xfrm>
            <a:off x="640079" y="1371599"/>
            <a:ext cx="10890930" cy="93975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0079" y="2311351"/>
            <a:ext cx="5212080" cy="695374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1800" b="1" cap="all" spc="300"/>
            </a:lvl1pPr>
            <a:lvl2pPr marL="0" indent="457200">
              <a:buSzTx/>
              <a:buFontTx/>
              <a:buNone/>
              <a:defRPr sz="1800" b="1" cap="all" spc="300"/>
            </a:lvl2pPr>
            <a:lvl3pPr marL="0" indent="914400">
              <a:buSzTx/>
              <a:buFontTx/>
              <a:buNone/>
              <a:defRPr sz="1800" b="1" cap="all" spc="300"/>
            </a:lvl3pPr>
            <a:lvl4pPr marL="0" indent="1371600">
              <a:buSzTx/>
              <a:buFontTx/>
              <a:buNone/>
              <a:defRPr sz="1800" b="1" cap="all" spc="300"/>
            </a:lvl4pPr>
            <a:lvl5pPr marL="0" indent="1828800">
              <a:buSzTx/>
              <a:buFontTx/>
              <a:buNone/>
              <a:defRPr sz="1800" b="1" cap="all" spc="3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318927" y="2311351"/>
            <a:ext cx="5212081" cy="695374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1800" b="1" cap="all" spc="300"/>
            </a:pPr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640080" y="1371600"/>
            <a:ext cx="3859398" cy="145172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xfrm>
            <a:off x="4936518" y="1031001"/>
            <a:ext cx="6594491" cy="516636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531876" indent="-266700">
              <a:defRPr sz="2800"/>
            </a:lvl2pPr>
            <a:lvl3pPr marL="822959" indent="-320039">
              <a:defRPr sz="2800"/>
            </a:lvl3pPr>
            <a:lvl4pPr marL="1210310" indent="-444500">
              <a:defRPr sz="2800"/>
            </a:lvl4pPr>
            <a:lvl5pPr marL="1425447" indent="-355600"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40080" y="2972167"/>
            <a:ext cx="3859398" cy="322682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Text"/>
          <p:cNvSpPr txBox="1">
            <a:spLocks noGrp="1"/>
          </p:cNvSpPr>
          <p:nvPr>
            <p:ph type="title"/>
          </p:nvPr>
        </p:nvSpPr>
        <p:spPr>
          <a:xfrm>
            <a:off x="640080" y="1371600"/>
            <a:ext cx="3859398" cy="145172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87" name="Picture Placeholder 2"/>
          <p:cNvSpPr>
            <a:spLocks noGrp="1"/>
          </p:cNvSpPr>
          <p:nvPr>
            <p:ph type="pic" idx="21"/>
          </p:nvPr>
        </p:nvSpPr>
        <p:spPr>
          <a:xfrm>
            <a:off x="4937759" y="1033271"/>
            <a:ext cx="6592825" cy="516636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0080" y="2972167"/>
            <a:ext cx="3859398" cy="322682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8"/>
          <p:cNvSpPr/>
          <p:nvPr/>
        </p:nvSpPr>
        <p:spPr>
          <a:xfrm>
            <a:off x="713232" y="1031001"/>
            <a:ext cx="978862" cy="1"/>
          </a:xfrm>
          <a:prstGeom prst="line">
            <a:avLst/>
          </a:prstGeom>
          <a:ln w="762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640079" y="1371600"/>
            <a:ext cx="10890930" cy="1097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23532" y="6431562"/>
            <a:ext cx="307478" cy="2147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 b="1" cap="all" spc="3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87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519176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87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788669" marR="0" indent="-28575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87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174024" marR="0" indent="-408214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87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1396419" marR="0" indent="-326571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87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5400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9972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4544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9116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ohfoundation.ca/all-about-stroke/" TargetMode="External"/><Relationship Id="rId9" Type="http://schemas.openxmlformats.org/officeDocument/2006/relationships/hyperlink" Target="https://www.ahajournals.org/doi/10.1161/STROKEAHA.123.043369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le 37"/>
          <p:cNvSpPr txBox="1">
            <a:spLocks noGrp="1"/>
          </p:cNvSpPr>
          <p:nvPr>
            <p:ph type="title"/>
          </p:nvPr>
        </p:nvSpPr>
        <p:spPr>
          <a:xfrm>
            <a:off x="640080" y="1371599"/>
            <a:ext cx="4029456" cy="2951826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rPr lang="en-CA" dirty="0"/>
              <a:t>Stroke Prediction Model</a:t>
            </a:r>
            <a:endParaRPr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431BC5-FA34-719E-9840-2321BAA17FA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40080" y="4584879"/>
            <a:ext cx="4029456" cy="1287888"/>
          </a:xfrm>
        </p:spPr>
        <p:txBody>
          <a:bodyPr/>
          <a:lstStyle/>
          <a:p>
            <a:r>
              <a:rPr lang="en-CA" dirty="0"/>
              <a:t>ML-9: </a:t>
            </a:r>
            <a:r>
              <a:rPr lang="en-CA" cap="none" dirty="0"/>
              <a:t>Shahid, Rahele, Christina And Andrew</a:t>
            </a:r>
            <a:endParaRPr lang="en-CA" dirty="0"/>
          </a:p>
        </p:txBody>
      </p:sp>
      <p:pic>
        <p:nvPicPr>
          <p:cNvPr id="6" name="Picture 5" descr="Scan of a human brain in a neurology clinic">
            <a:extLst>
              <a:ext uri="{FF2B5EF4-FFF2-40B4-BE49-F238E27FC236}">
                <a16:creationId xmlns:a16="http://schemas.microsoft.com/office/drawing/2014/main" id="{35C19C97-3EF2-9B92-37B2-37203B7EBE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952" y="0"/>
            <a:ext cx="7229856" cy="685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7848A-5A36-2237-BA55-68BE8E2AD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 Placeholder 33">
            <a:extLst>
              <a:ext uri="{FF2B5EF4-FFF2-40B4-BE49-F238E27FC236}">
                <a16:creationId xmlns:a16="http://schemas.microsoft.com/office/drawing/2014/main" id="{9CEACE7A-32FA-89D3-427C-F9C215014153}"/>
              </a:ext>
            </a:extLst>
          </p:cNvPr>
          <p:cNvSpPr txBox="1">
            <a:spLocks noGrp="1"/>
          </p:cNvSpPr>
          <p:nvPr>
            <p:ph type="subTitle" sz="quarter" idx="1"/>
          </p:nvPr>
        </p:nvSpPr>
        <p:spPr>
          <a:xfrm>
            <a:off x="1764792" y="1563625"/>
            <a:ext cx="1984249" cy="950976"/>
          </a:xfrm>
          <a:prstGeom prst="rect">
            <a:avLst/>
          </a:prstGeom>
        </p:spPr>
        <p:txBody>
          <a:bodyPr anchor="t"/>
          <a:lstStyle>
            <a:lvl1pPr>
              <a:defRPr sz="3600">
                <a:solidFill>
                  <a:srgbClr val="0070C0"/>
                </a:solidFill>
              </a:defRPr>
            </a:lvl1pPr>
          </a:lstStyle>
          <a:p>
            <a:r>
              <a:t>50,000</a:t>
            </a:r>
          </a:p>
        </p:txBody>
      </p:sp>
      <p:sp>
        <p:nvSpPr>
          <p:cNvPr id="99" name="Title 37">
            <a:extLst>
              <a:ext uri="{FF2B5EF4-FFF2-40B4-BE49-F238E27FC236}">
                <a16:creationId xmlns:a16="http://schemas.microsoft.com/office/drawing/2014/main" id="{A662A143-19A8-A29C-8154-C0401D002D6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40079" y="201167"/>
            <a:ext cx="11018522" cy="113385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The Cost of Stroke in Canada</a:t>
            </a:r>
          </a:p>
        </p:txBody>
      </p:sp>
      <p:sp>
        <p:nvSpPr>
          <p:cNvPr id="100" name="Content Placeholder 5">
            <a:extLst>
              <a:ext uri="{FF2B5EF4-FFF2-40B4-BE49-F238E27FC236}">
                <a16:creationId xmlns:a16="http://schemas.microsoft.com/office/drawing/2014/main" id="{FC292726-398C-EAA8-F945-28F6E4AEB754}"/>
              </a:ext>
            </a:extLst>
          </p:cNvPr>
          <p:cNvSpPr txBox="1"/>
          <p:nvPr/>
        </p:nvSpPr>
        <p:spPr>
          <a:xfrm>
            <a:off x="1856231" y="1340897"/>
            <a:ext cx="1914361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About</a:t>
            </a:r>
          </a:p>
        </p:txBody>
      </p:sp>
      <p:sp>
        <p:nvSpPr>
          <p:cNvPr id="101" name="Content Placeholder 5">
            <a:extLst>
              <a:ext uri="{FF2B5EF4-FFF2-40B4-BE49-F238E27FC236}">
                <a16:creationId xmlns:a16="http://schemas.microsoft.com/office/drawing/2014/main" id="{6D4442A0-3A9D-AF5F-A0CE-D34016C82D82}"/>
              </a:ext>
            </a:extLst>
          </p:cNvPr>
          <p:cNvSpPr txBox="1"/>
          <p:nvPr/>
        </p:nvSpPr>
        <p:spPr>
          <a:xfrm>
            <a:off x="1856231" y="2206975"/>
            <a:ext cx="3794761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people suffer strokes in Canada each year</a:t>
            </a:r>
          </a:p>
        </p:txBody>
      </p:sp>
      <p:pic>
        <p:nvPicPr>
          <p:cNvPr id="102" name="Graphic 58" descr="Graphic 58">
            <a:extLst>
              <a:ext uri="{FF2B5EF4-FFF2-40B4-BE49-F238E27FC236}">
                <a16:creationId xmlns:a16="http://schemas.microsoft.com/office/drawing/2014/main" id="{008D0E2D-F689-69BA-1D7E-2615002E5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79" y="1532920"/>
            <a:ext cx="1286702" cy="1286702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TextBox 61">
            <a:extLst>
              <a:ext uri="{FF2B5EF4-FFF2-40B4-BE49-F238E27FC236}">
                <a16:creationId xmlns:a16="http://schemas.microsoft.com/office/drawing/2014/main" id="{3B30299B-933E-D46E-68F0-FABCB50DC31D}"/>
              </a:ext>
            </a:extLst>
          </p:cNvPr>
          <p:cNvSpPr txBox="1"/>
          <p:nvPr/>
        </p:nvSpPr>
        <p:spPr>
          <a:xfrm>
            <a:off x="47243" y="6550222"/>
            <a:ext cx="6003038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u="sng">
                <a:solidFill>
                  <a:schemeClr val="accent6"/>
                </a:solidFill>
                <a:uFill>
                  <a:solidFill>
                    <a:schemeClr val="accent6"/>
                  </a:solidFill>
                </a:uFill>
                <a:hlinkClick r:id="rId4"/>
              </a:defRPr>
            </a:lvl1pPr>
          </a:lstStyle>
          <a:p>
            <a:pPr>
              <a:defRPr u="none">
                <a:solidFill>
                  <a:srgbClr val="0070C0"/>
                </a:solidFill>
                <a:uFillTx/>
              </a:defRPr>
            </a:pPr>
            <a:r>
              <a:rPr u="sng">
                <a:solidFill>
                  <a:schemeClr val="accent6"/>
                </a:solidFill>
                <a:uFill>
                  <a:solidFill>
                    <a:schemeClr val="accent6"/>
                  </a:solidFill>
                </a:uFill>
                <a:hlinkClick r:id="rId4"/>
              </a:rPr>
              <a:t>All about stroke | The Ottawa Hospital Foundation</a:t>
            </a:r>
          </a:p>
        </p:txBody>
      </p:sp>
      <p:pic>
        <p:nvPicPr>
          <p:cNvPr id="104" name="Graphic 63" descr="Graphic 63">
            <a:extLst>
              <a:ext uri="{FF2B5EF4-FFF2-40B4-BE49-F238E27FC236}">
                <a16:creationId xmlns:a16="http://schemas.microsoft.com/office/drawing/2014/main" id="{E7E35D96-CB01-32A5-FA1B-3292F72D02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927" y="3442973"/>
            <a:ext cx="1179577" cy="1179577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Content Placeholder 5">
            <a:extLst>
              <a:ext uri="{FF2B5EF4-FFF2-40B4-BE49-F238E27FC236}">
                <a16:creationId xmlns:a16="http://schemas.microsoft.com/office/drawing/2014/main" id="{3263C645-B182-4B5A-C9F5-FAE70DEC0E9C}"/>
              </a:ext>
            </a:extLst>
          </p:cNvPr>
          <p:cNvSpPr txBox="1"/>
          <p:nvPr/>
        </p:nvSpPr>
        <p:spPr>
          <a:xfrm>
            <a:off x="1892808" y="4274034"/>
            <a:ext cx="3794761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risk of stroke increases rapidly</a:t>
            </a:r>
          </a:p>
        </p:txBody>
      </p:sp>
      <p:sp>
        <p:nvSpPr>
          <p:cNvPr id="106" name="Content Placeholder 5">
            <a:extLst>
              <a:ext uri="{FF2B5EF4-FFF2-40B4-BE49-F238E27FC236}">
                <a16:creationId xmlns:a16="http://schemas.microsoft.com/office/drawing/2014/main" id="{FB995683-A96F-C1C4-71AA-AE264B45C29D}"/>
              </a:ext>
            </a:extLst>
          </p:cNvPr>
          <p:cNvSpPr txBox="1"/>
          <p:nvPr/>
        </p:nvSpPr>
        <p:spPr>
          <a:xfrm>
            <a:off x="1874519" y="3442973"/>
            <a:ext cx="1914362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After age</a:t>
            </a:r>
          </a:p>
        </p:txBody>
      </p:sp>
      <p:sp>
        <p:nvSpPr>
          <p:cNvPr id="107" name="Text Placeholder 33">
            <a:extLst>
              <a:ext uri="{FF2B5EF4-FFF2-40B4-BE49-F238E27FC236}">
                <a16:creationId xmlns:a16="http://schemas.microsoft.com/office/drawing/2014/main" id="{5BBFE274-602A-E837-F2DF-05D9B5BB951D}"/>
              </a:ext>
            </a:extLst>
          </p:cNvPr>
          <p:cNvSpPr txBox="1"/>
          <p:nvPr/>
        </p:nvSpPr>
        <p:spPr>
          <a:xfrm>
            <a:off x="1864721" y="3630683"/>
            <a:ext cx="1892809" cy="950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30000"/>
              </a:lnSpc>
              <a:spcBef>
                <a:spcPts val="1000"/>
              </a:spcBef>
              <a:defRPr sz="3600" b="1" cap="all" spc="300">
                <a:solidFill>
                  <a:srgbClr val="0070C0"/>
                </a:solidFill>
              </a:defRPr>
            </a:lvl1pPr>
          </a:lstStyle>
          <a:p>
            <a:r>
              <a:t>55+</a:t>
            </a:r>
          </a:p>
        </p:txBody>
      </p:sp>
      <p:sp>
        <p:nvSpPr>
          <p:cNvPr id="108" name="Content Placeholder 5">
            <a:extLst>
              <a:ext uri="{FF2B5EF4-FFF2-40B4-BE49-F238E27FC236}">
                <a16:creationId xmlns:a16="http://schemas.microsoft.com/office/drawing/2014/main" id="{375F209A-6564-F980-D9AD-63E0537E6724}"/>
              </a:ext>
            </a:extLst>
          </p:cNvPr>
          <p:cNvSpPr txBox="1"/>
          <p:nvPr/>
        </p:nvSpPr>
        <p:spPr>
          <a:xfrm>
            <a:off x="1892808" y="4957609"/>
            <a:ext cx="1914361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Approximately</a:t>
            </a:r>
          </a:p>
        </p:txBody>
      </p:sp>
      <p:sp>
        <p:nvSpPr>
          <p:cNvPr id="109" name="Text Placeholder 33">
            <a:extLst>
              <a:ext uri="{FF2B5EF4-FFF2-40B4-BE49-F238E27FC236}">
                <a16:creationId xmlns:a16="http://schemas.microsoft.com/office/drawing/2014/main" id="{FAB4B7A9-E1AF-7597-4463-049B5D7E7817}"/>
              </a:ext>
            </a:extLst>
          </p:cNvPr>
          <p:cNvSpPr txBox="1"/>
          <p:nvPr/>
        </p:nvSpPr>
        <p:spPr>
          <a:xfrm>
            <a:off x="1914359" y="5235268"/>
            <a:ext cx="1892810" cy="950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30000"/>
              </a:lnSpc>
              <a:spcBef>
                <a:spcPts val="1000"/>
              </a:spcBef>
              <a:defRPr sz="3600" b="1" spc="300">
                <a:solidFill>
                  <a:srgbClr val="0070C0"/>
                </a:solidFill>
              </a:defRPr>
            </a:lvl1pPr>
          </a:lstStyle>
          <a:p>
            <a:r>
              <a:t>1 in 4</a:t>
            </a:r>
          </a:p>
        </p:txBody>
      </p:sp>
      <p:sp>
        <p:nvSpPr>
          <p:cNvPr id="110" name="Content Placeholder 5">
            <a:extLst>
              <a:ext uri="{FF2B5EF4-FFF2-40B4-BE49-F238E27FC236}">
                <a16:creationId xmlns:a16="http://schemas.microsoft.com/office/drawing/2014/main" id="{54B03919-2D21-CC2F-7C2A-8415EB76866E}"/>
              </a:ext>
            </a:extLst>
          </p:cNvPr>
          <p:cNvSpPr txBox="1"/>
          <p:nvPr/>
        </p:nvSpPr>
        <p:spPr>
          <a:xfrm>
            <a:off x="1874519" y="5878619"/>
            <a:ext cx="3794762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living with stroke are &lt; age 65</a:t>
            </a:r>
          </a:p>
        </p:txBody>
      </p:sp>
      <p:grpSp>
        <p:nvGrpSpPr>
          <p:cNvPr id="115" name="Group 75">
            <a:extLst>
              <a:ext uri="{FF2B5EF4-FFF2-40B4-BE49-F238E27FC236}">
                <a16:creationId xmlns:a16="http://schemas.microsoft.com/office/drawing/2014/main" id="{0AEA6540-F329-BB5A-B570-E84841F0BD53}"/>
              </a:ext>
            </a:extLst>
          </p:cNvPr>
          <p:cNvGrpSpPr/>
          <p:nvPr/>
        </p:nvGrpSpPr>
        <p:grpSpPr>
          <a:xfrm>
            <a:off x="740663" y="5113056"/>
            <a:ext cx="1004970" cy="1133858"/>
            <a:chOff x="0" y="0"/>
            <a:chExt cx="1004968" cy="1133857"/>
          </a:xfrm>
        </p:grpSpPr>
        <p:pic>
          <p:nvPicPr>
            <p:cNvPr id="111" name="Graphic 71" descr="Graphic 71">
              <a:extLst>
                <a:ext uri="{FF2B5EF4-FFF2-40B4-BE49-F238E27FC236}">
                  <a16:creationId xmlns:a16="http://schemas.microsoft.com/office/drawing/2014/main" id="{3FD58122-AD89-DD6B-1144-3735DB519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-1"/>
              <a:ext cx="652679" cy="5753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2" name="Graphic 72" descr="Graphic 72">
              <a:extLst>
                <a:ext uri="{FF2B5EF4-FFF2-40B4-BE49-F238E27FC236}">
                  <a16:creationId xmlns:a16="http://schemas.microsoft.com/office/drawing/2014/main" id="{A2D8DB04-71A1-5D44-8423-3B8351708C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2289" y="-1"/>
              <a:ext cx="652680" cy="5753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3" name="Graphic 73" descr="Graphic 73">
              <a:extLst>
                <a:ext uri="{FF2B5EF4-FFF2-40B4-BE49-F238E27FC236}">
                  <a16:creationId xmlns:a16="http://schemas.microsoft.com/office/drawing/2014/main" id="{39BFF221-9820-D473-7CFD-F3F69A5E9C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558544"/>
              <a:ext cx="652679" cy="5753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4" name="Graphic 74" descr="Graphic 74">
              <a:extLst>
                <a:ext uri="{FF2B5EF4-FFF2-40B4-BE49-F238E27FC236}">
                  <a16:creationId xmlns:a16="http://schemas.microsoft.com/office/drawing/2014/main" id="{03D32B65-944F-3F79-5538-AE411B547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2289" y="558544"/>
              <a:ext cx="652680" cy="5753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6" name="Rectangle: Rounded Corners 76">
            <a:extLst>
              <a:ext uri="{FF2B5EF4-FFF2-40B4-BE49-F238E27FC236}">
                <a16:creationId xmlns:a16="http://schemas.microsoft.com/office/drawing/2014/main" id="{CFEC232D-314F-7801-7766-53FB23F2DEE4}"/>
              </a:ext>
            </a:extLst>
          </p:cNvPr>
          <p:cNvSpPr/>
          <p:nvPr/>
        </p:nvSpPr>
        <p:spPr>
          <a:xfrm>
            <a:off x="6701683" y="1572769"/>
            <a:ext cx="4600301" cy="22677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19050">
            <a:solidFill>
              <a:srgbClr val="0B3163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" name="Text Placeholder 33">
            <a:extLst>
              <a:ext uri="{FF2B5EF4-FFF2-40B4-BE49-F238E27FC236}">
                <a16:creationId xmlns:a16="http://schemas.microsoft.com/office/drawing/2014/main" id="{E6067165-E058-B96D-B1D4-210B56B0E11C}"/>
              </a:ext>
            </a:extLst>
          </p:cNvPr>
          <p:cNvSpPr txBox="1"/>
          <p:nvPr/>
        </p:nvSpPr>
        <p:spPr>
          <a:xfrm>
            <a:off x="7154745" y="2323246"/>
            <a:ext cx="3699183" cy="1517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30000"/>
              </a:lnSpc>
              <a:spcBef>
                <a:spcPts val="1000"/>
              </a:spcBef>
              <a:defRPr sz="3600" b="1" spc="300">
                <a:solidFill>
                  <a:srgbClr val="FFFFFF"/>
                </a:solidFill>
              </a:defRPr>
            </a:lvl1pPr>
          </a:lstStyle>
          <a:p>
            <a:r>
              <a:t>$30,000/yr </a:t>
            </a:r>
          </a:p>
        </p:txBody>
      </p:sp>
      <p:pic>
        <p:nvPicPr>
          <p:cNvPr id="118" name="Graphic 79" descr="Graphic 79">
            <a:extLst>
              <a:ext uri="{FF2B5EF4-FFF2-40B4-BE49-F238E27FC236}">
                <a16:creationId xmlns:a16="http://schemas.microsoft.com/office/drawing/2014/main" id="{85010A4C-9182-B0CC-B294-8C722518626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9762743" y="2267711"/>
            <a:ext cx="737617" cy="914401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Content Placeholder 5">
            <a:extLst>
              <a:ext uri="{FF2B5EF4-FFF2-40B4-BE49-F238E27FC236}">
                <a16:creationId xmlns:a16="http://schemas.microsoft.com/office/drawing/2014/main" id="{B3CA5D2B-8A69-7424-297A-5EB7BD487AD2}"/>
              </a:ext>
            </a:extLst>
          </p:cNvPr>
          <p:cNvSpPr txBox="1"/>
          <p:nvPr/>
        </p:nvSpPr>
        <p:spPr>
          <a:xfrm>
            <a:off x="7145602" y="1819655"/>
            <a:ext cx="3699182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>
                <a:solidFill>
                  <a:srgbClr val="FFFFFF"/>
                </a:solidFill>
              </a:defRPr>
            </a:lvl1pPr>
          </a:lstStyle>
          <a:p>
            <a:r>
              <a:t>Attributable cost of stroke about</a:t>
            </a:r>
          </a:p>
        </p:txBody>
      </p:sp>
      <p:sp>
        <p:nvSpPr>
          <p:cNvPr id="120" name="Content Placeholder 5">
            <a:extLst>
              <a:ext uri="{FF2B5EF4-FFF2-40B4-BE49-F238E27FC236}">
                <a16:creationId xmlns:a16="http://schemas.microsoft.com/office/drawing/2014/main" id="{E92ECD96-43DB-9603-29CF-2A29127607E0}"/>
              </a:ext>
            </a:extLst>
          </p:cNvPr>
          <p:cNvSpPr txBox="1"/>
          <p:nvPr/>
        </p:nvSpPr>
        <p:spPr>
          <a:xfrm>
            <a:off x="7142554" y="3161893"/>
            <a:ext cx="3699182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>
                <a:solidFill>
                  <a:srgbClr val="FFFFFF"/>
                </a:solidFill>
              </a:defRPr>
            </a:lvl1pPr>
          </a:lstStyle>
          <a:p>
            <a:r>
              <a:t>per person in Ontario, Canada</a:t>
            </a:r>
          </a:p>
        </p:txBody>
      </p:sp>
      <p:sp>
        <p:nvSpPr>
          <p:cNvPr id="121" name="TextBox 83">
            <a:extLst>
              <a:ext uri="{FF2B5EF4-FFF2-40B4-BE49-F238E27FC236}">
                <a16:creationId xmlns:a16="http://schemas.microsoft.com/office/drawing/2014/main" id="{21EE03FF-551F-FA5D-6E55-071E532F9BCC}"/>
              </a:ext>
            </a:extLst>
          </p:cNvPr>
          <p:cNvSpPr txBox="1"/>
          <p:nvPr/>
        </p:nvSpPr>
        <p:spPr>
          <a:xfrm>
            <a:off x="6778346" y="6554236"/>
            <a:ext cx="541975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u="sng">
                <a:solidFill>
                  <a:schemeClr val="accent6"/>
                </a:solidFill>
                <a:uFill>
                  <a:solidFill>
                    <a:schemeClr val="accent6"/>
                  </a:solidFill>
                </a:uFill>
                <a:hlinkClick r:id="rId9"/>
              </a:defRPr>
            </a:lvl1pPr>
          </a:lstStyle>
          <a:p>
            <a:pPr>
              <a:defRPr u="none">
                <a:solidFill>
                  <a:srgbClr val="0070C0"/>
                </a:solidFill>
                <a:uFillTx/>
              </a:defRPr>
            </a:pPr>
            <a:r>
              <a:rPr u="sng">
                <a:solidFill>
                  <a:schemeClr val="accent6"/>
                </a:solidFill>
                <a:uFill>
                  <a:solidFill>
                    <a:schemeClr val="accent6"/>
                  </a:solidFill>
                </a:uFill>
                <a:hlinkClick r:id="rId9"/>
              </a:rPr>
              <a:t>https://www.ahajournals.org/doi/10.1161/STROKEAHA.123.043369</a:t>
            </a:r>
          </a:p>
        </p:txBody>
      </p:sp>
      <p:sp>
        <p:nvSpPr>
          <p:cNvPr id="122" name="Content Placeholder 5">
            <a:extLst>
              <a:ext uri="{FF2B5EF4-FFF2-40B4-BE49-F238E27FC236}">
                <a16:creationId xmlns:a16="http://schemas.microsoft.com/office/drawing/2014/main" id="{6A6CEE8D-9EAE-E47A-17BF-7E1695A8212E}"/>
              </a:ext>
            </a:extLst>
          </p:cNvPr>
          <p:cNvSpPr txBox="1"/>
          <p:nvPr/>
        </p:nvSpPr>
        <p:spPr>
          <a:xfrm>
            <a:off x="7269262" y="4419525"/>
            <a:ext cx="3572473" cy="1731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 i="1"/>
            </a:lvl1pPr>
          </a:lstStyle>
          <a:p>
            <a:r>
              <a:t>Identifying stroke risk factors is essential for improving patient outcomes and reducing costs on health care system </a:t>
            </a:r>
          </a:p>
        </p:txBody>
      </p:sp>
    </p:spTree>
    <p:extLst>
      <p:ext uri="{BB962C8B-B14F-4D97-AF65-F5344CB8AC3E}">
        <p14:creationId xmlns:p14="http://schemas.microsoft.com/office/powerpoint/2010/main" val="184333203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: Rounded Corners 16"/>
          <p:cNvSpPr/>
          <p:nvPr/>
        </p:nvSpPr>
        <p:spPr>
          <a:xfrm>
            <a:off x="4339354" y="2117558"/>
            <a:ext cx="3132292" cy="280439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19050">
            <a:solidFill>
              <a:srgbClr val="0070C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7" name="Title 1"/>
          <p:cNvSpPr txBox="1">
            <a:spLocks noGrp="1"/>
          </p:cNvSpPr>
          <p:nvPr>
            <p:ph type="title"/>
          </p:nvPr>
        </p:nvSpPr>
        <p:spPr>
          <a:xfrm>
            <a:off x="640078" y="281838"/>
            <a:ext cx="10890931" cy="1097282"/>
          </a:xfrm>
          <a:prstGeom prst="rect">
            <a:avLst/>
          </a:prstGeom>
        </p:spPr>
        <p:txBody>
          <a:bodyPr/>
          <a:lstStyle/>
          <a:p>
            <a:r>
              <a:t>ML-9 Team Project: Stroke Prediction</a:t>
            </a:r>
          </a:p>
        </p:txBody>
      </p:sp>
      <p:sp>
        <p:nvSpPr>
          <p:cNvPr id="128" name="Content Placeholder 5"/>
          <p:cNvSpPr txBox="1">
            <a:spLocks noGrp="1"/>
          </p:cNvSpPr>
          <p:nvPr>
            <p:ph type="body" sz="quarter" idx="1"/>
          </p:nvPr>
        </p:nvSpPr>
        <p:spPr>
          <a:xfrm>
            <a:off x="530351" y="1587400"/>
            <a:ext cx="1842256" cy="500583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b="1"/>
            </a:lvl1pPr>
          </a:lstStyle>
          <a:p>
            <a:r>
              <a:t>Dataset</a:t>
            </a:r>
          </a:p>
        </p:txBody>
      </p:sp>
      <p:grpSp>
        <p:nvGrpSpPr>
          <p:cNvPr id="131" name="Group 15"/>
          <p:cNvGrpSpPr/>
          <p:nvPr/>
        </p:nvGrpSpPr>
        <p:grpSpPr>
          <a:xfrm>
            <a:off x="3456437" y="5250631"/>
            <a:ext cx="586767" cy="695926"/>
            <a:chOff x="0" y="0"/>
            <a:chExt cx="586765" cy="695925"/>
          </a:xfrm>
        </p:grpSpPr>
        <p:pic>
          <p:nvPicPr>
            <p:cNvPr id="129" name="Graphic 12" descr="Graphic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586766" cy="6959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0" name="Graphic 14" descr="Graphic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161" y="167813"/>
              <a:ext cx="405751" cy="48123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2" name="Content Placeholder 5"/>
          <p:cNvSpPr txBox="1"/>
          <p:nvPr/>
        </p:nvSpPr>
        <p:spPr>
          <a:xfrm>
            <a:off x="576071" y="2020249"/>
            <a:ext cx="3426125" cy="2052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>
              <a:lnSpc>
                <a:spcPct val="120000"/>
              </a:lnSpc>
              <a:defRPr sz="1900"/>
            </a:pPr>
            <a:r>
              <a:t>11 features, 5110 records:</a:t>
            </a:r>
            <a:endParaRPr sz="2000"/>
          </a:p>
          <a:p>
            <a:pPr marL="228600" indent="-228600">
              <a:lnSpc>
                <a:spcPct val="120000"/>
              </a:lnSpc>
              <a:buSzPct val="87000"/>
              <a:buChar char="✓"/>
              <a:defRPr sz="1600"/>
            </a:pPr>
            <a:r>
              <a:t>Demographic </a:t>
            </a:r>
            <a:endParaRPr sz="2000"/>
          </a:p>
          <a:p>
            <a:pPr marL="228600" indent="-228600">
              <a:lnSpc>
                <a:spcPct val="120000"/>
              </a:lnSpc>
              <a:buSzPct val="87000"/>
              <a:buChar char="✓"/>
              <a:defRPr sz="1600"/>
            </a:pPr>
            <a:r>
              <a:t>Residence type</a:t>
            </a:r>
          </a:p>
          <a:p>
            <a:pPr marL="228600" indent="-228600">
              <a:lnSpc>
                <a:spcPct val="120000"/>
              </a:lnSpc>
              <a:buSzPct val="87000"/>
              <a:buChar char="✓"/>
              <a:defRPr sz="1600"/>
            </a:pPr>
            <a:r>
              <a:t>Health indicators</a:t>
            </a:r>
            <a:endParaRPr sz="2000"/>
          </a:p>
          <a:p>
            <a:pPr marL="228600" indent="-228600">
              <a:lnSpc>
                <a:spcPct val="120000"/>
              </a:lnSpc>
              <a:buSzPct val="87000"/>
              <a:buChar char="✓"/>
              <a:defRPr sz="1600"/>
            </a:pPr>
            <a:r>
              <a:t>Socioeconomic</a:t>
            </a:r>
            <a:endParaRPr sz="2000"/>
          </a:p>
          <a:p>
            <a:pPr marL="228600" indent="-228600">
              <a:lnSpc>
                <a:spcPct val="120000"/>
              </a:lnSpc>
              <a:buSzPct val="87000"/>
              <a:buChar char="✓"/>
              <a:defRPr sz="1600"/>
            </a:pPr>
            <a:r>
              <a:t>Stroke occurrence</a:t>
            </a:r>
          </a:p>
        </p:txBody>
      </p:sp>
      <p:sp>
        <p:nvSpPr>
          <p:cNvPr id="133" name="Content Placeholder 5"/>
          <p:cNvSpPr txBox="1"/>
          <p:nvPr/>
        </p:nvSpPr>
        <p:spPr>
          <a:xfrm>
            <a:off x="704087" y="4662291"/>
            <a:ext cx="1750816" cy="500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2000" b="1"/>
            </a:lvl1pPr>
          </a:lstStyle>
          <a:p>
            <a:r>
              <a:t>Aims</a:t>
            </a:r>
          </a:p>
        </p:txBody>
      </p:sp>
      <p:pic>
        <p:nvPicPr>
          <p:cNvPr id="134" name="Graphic 44" descr="Graphic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52012" y="4142652"/>
            <a:ext cx="914401" cy="914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Graphic 45" descr="Graphic 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771242">
            <a:off x="7700374" y="4197275"/>
            <a:ext cx="914401" cy="914401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Content Placeholder 5"/>
          <p:cNvSpPr txBox="1"/>
          <p:nvPr/>
        </p:nvSpPr>
        <p:spPr>
          <a:xfrm>
            <a:off x="8487876" y="1587400"/>
            <a:ext cx="2997412" cy="500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2000" b="1"/>
            </a:lvl1pPr>
          </a:lstStyle>
          <a:p>
            <a:r>
              <a:t>Risks &amp; Unknowns</a:t>
            </a:r>
          </a:p>
        </p:txBody>
      </p:sp>
      <p:sp>
        <p:nvSpPr>
          <p:cNvPr id="137" name="Content Placeholder 5"/>
          <p:cNvSpPr txBox="1"/>
          <p:nvPr/>
        </p:nvSpPr>
        <p:spPr>
          <a:xfrm>
            <a:off x="8432525" y="2020249"/>
            <a:ext cx="3637423" cy="1263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28600" indent="-228600">
              <a:lnSpc>
                <a:spcPct val="150000"/>
              </a:lnSpc>
              <a:buSzPct val="87000"/>
              <a:buFont typeface="Arial"/>
              <a:buChar char="•"/>
              <a:defRPr sz="1500"/>
            </a:pPr>
            <a:r>
              <a:t>Class imbalance (limited stroke data)</a:t>
            </a:r>
            <a:endParaRPr sz="2000"/>
          </a:p>
          <a:p>
            <a:pPr marL="228600" indent="-228600">
              <a:lnSpc>
                <a:spcPct val="150000"/>
              </a:lnSpc>
              <a:buSzPct val="87000"/>
              <a:buFont typeface="Arial"/>
              <a:buChar char="•"/>
              <a:defRPr sz="1500"/>
            </a:pPr>
            <a:r>
              <a:t>Missing data, general quality</a:t>
            </a:r>
            <a:endParaRPr sz="2000"/>
          </a:p>
          <a:p>
            <a:pPr marL="228600" indent="-228600">
              <a:lnSpc>
                <a:spcPct val="150000"/>
              </a:lnSpc>
              <a:buSzPct val="87000"/>
              <a:buFont typeface="Arial"/>
              <a:buChar char="•"/>
              <a:defRPr sz="1500"/>
            </a:pPr>
            <a:r>
              <a:t>Generalizability</a:t>
            </a:r>
            <a:endParaRPr sz="2000"/>
          </a:p>
          <a:p>
            <a:pPr marL="228600" indent="-228600">
              <a:lnSpc>
                <a:spcPct val="150000"/>
              </a:lnSpc>
              <a:buSzPct val="87000"/>
              <a:buFont typeface="Arial"/>
              <a:buChar char="•"/>
              <a:defRPr sz="1500"/>
            </a:pPr>
            <a:r>
              <a:t>Model complexity</a:t>
            </a:r>
          </a:p>
        </p:txBody>
      </p:sp>
      <p:sp>
        <p:nvSpPr>
          <p:cNvPr id="138" name="Content Placeholder 5"/>
          <p:cNvSpPr txBox="1"/>
          <p:nvPr/>
        </p:nvSpPr>
        <p:spPr>
          <a:xfrm>
            <a:off x="8679211" y="4557162"/>
            <a:ext cx="3141533" cy="500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2000" b="1"/>
            </a:lvl1pPr>
          </a:lstStyle>
          <a:p>
            <a:r>
              <a:t>Outcomes</a:t>
            </a:r>
          </a:p>
        </p:txBody>
      </p:sp>
      <p:pic>
        <p:nvPicPr>
          <p:cNvPr id="139" name="Graphic 6" descr="Graphic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123" y="5250631"/>
            <a:ext cx="695927" cy="695926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TextBox 11"/>
          <p:cNvSpPr txBox="1"/>
          <p:nvPr/>
        </p:nvSpPr>
        <p:spPr>
          <a:xfrm>
            <a:off x="102258" y="6007858"/>
            <a:ext cx="1075641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Baseline models</a:t>
            </a:r>
          </a:p>
        </p:txBody>
      </p:sp>
      <p:sp>
        <p:nvSpPr>
          <p:cNvPr id="141" name="TextBox 13"/>
          <p:cNvSpPr txBox="1"/>
          <p:nvPr/>
        </p:nvSpPr>
        <p:spPr>
          <a:xfrm>
            <a:off x="3128195" y="6007858"/>
            <a:ext cx="1321098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Identify key indicators</a:t>
            </a:r>
          </a:p>
        </p:txBody>
      </p:sp>
      <p:sp>
        <p:nvSpPr>
          <p:cNvPr id="142" name="TextBox 7"/>
          <p:cNvSpPr txBox="1"/>
          <p:nvPr/>
        </p:nvSpPr>
        <p:spPr>
          <a:xfrm>
            <a:off x="4533551" y="2117560"/>
            <a:ext cx="2712971" cy="792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</a:defRPr>
            </a:lvl1pPr>
          </a:lstStyle>
          <a:p>
            <a:r>
              <a:t> Techniques &amp; Technologies</a:t>
            </a:r>
          </a:p>
        </p:txBody>
      </p:sp>
      <p:sp>
        <p:nvSpPr>
          <p:cNvPr id="143" name="TextBox 22"/>
          <p:cNvSpPr txBox="1"/>
          <p:nvPr/>
        </p:nvSpPr>
        <p:spPr>
          <a:xfrm>
            <a:off x="2018044" y="6007858"/>
            <a:ext cx="1321098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Evaluation metrics</a:t>
            </a:r>
          </a:p>
        </p:txBody>
      </p:sp>
      <p:pic>
        <p:nvPicPr>
          <p:cNvPr id="144" name="Graphic 32" descr="Graphic 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99215" y="5305211"/>
            <a:ext cx="586767" cy="5867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Graphic 34" descr="Graphic 3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54107" y="5204226"/>
            <a:ext cx="788735" cy="788735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TextBox 37"/>
          <p:cNvSpPr txBox="1"/>
          <p:nvPr/>
        </p:nvSpPr>
        <p:spPr>
          <a:xfrm>
            <a:off x="1057881" y="6007858"/>
            <a:ext cx="1075642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Neural networks</a:t>
            </a:r>
          </a:p>
        </p:txBody>
      </p:sp>
      <p:pic>
        <p:nvPicPr>
          <p:cNvPr id="147" name="Graphic 50" descr="Graphic 5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0574" y="5250631"/>
            <a:ext cx="695927" cy="695926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TextBox 51"/>
          <p:cNvSpPr txBox="1"/>
          <p:nvPr/>
        </p:nvSpPr>
        <p:spPr>
          <a:xfrm>
            <a:off x="9062548" y="6007858"/>
            <a:ext cx="1075642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Targeted screening</a:t>
            </a:r>
          </a:p>
        </p:txBody>
      </p:sp>
      <p:sp>
        <p:nvSpPr>
          <p:cNvPr id="149" name="TextBox 52"/>
          <p:cNvSpPr txBox="1"/>
          <p:nvPr/>
        </p:nvSpPr>
        <p:spPr>
          <a:xfrm>
            <a:off x="11082609" y="6007858"/>
            <a:ext cx="1075642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Prioritize care</a:t>
            </a:r>
          </a:p>
        </p:txBody>
      </p:sp>
      <p:sp>
        <p:nvSpPr>
          <p:cNvPr id="150" name="TextBox 53"/>
          <p:cNvSpPr txBox="1"/>
          <p:nvPr/>
        </p:nvSpPr>
        <p:spPr>
          <a:xfrm>
            <a:off x="10067816" y="6007858"/>
            <a:ext cx="1075642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Actionable insight</a:t>
            </a:r>
          </a:p>
        </p:txBody>
      </p:sp>
      <p:sp>
        <p:nvSpPr>
          <p:cNvPr id="151" name="TextBox 54"/>
          <p:cNvSpPr txBox="1"/>
          <p:nvPr/>
        </p:nvSpPr>
        <p:spPr>
          <a:xfrm>
            <a:off x="7859450" y="6007858"/>
            <a:ext cx="1321098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Stroke-risk model</a:t>
            </a:r>
          </a:p>
        </p:txBody>
      </p:sp>
      <p:pic>
        <p:nvPicPr>
          <p:cNvPr id="152" name="Graphic 58" descr="Graphic 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417" y="5252542"/>
            <a:ext cx="692105" cy="6921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Graphic 63" descr="Graphic 6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47213" y="5306292"/>
            <a:ext cx="584606" cy="5846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Graphic 65" descr="Graphic 6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74332" y="5259649"/>
            <a:ext cx="677891" cy="677891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TextBox 72"/>
          <p:cNvSpPr txBox="1"/>
          <p:nvPr/>
        </p:nvSpPr>
        <p:spPr>
          <a:xfrm>
            <a:off x="4307717" y="3606717"/>
            <a:ext cx="1075642" cy="5170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500">
                <a:solidFill>
                  <a:srgbClr val="FFFFFF"/>
                </a:solidFill>
              </a:defRPr>
            </a:lvl1pPr>
          </a:lstStyle>
          <a:p>
            <a:r>
              <a:t>Logistic Regression</a:t>
            </a:r>
          </a:p>
        </p:txBody>
      </p:sp>
      <p:sp>
        <p:nvSpPr>
          <p:cNvPr id="156" name="TextBox 73"/>
          <p:cNvSpPr txBox="1"/>
          <p:nvPr/>
        </p:nvSpPr>
        <p:spPr>
          <a:xfrm>
            <a:off x="6223504" y="3606717"/>
            <a:ext cx="1321098" cy="732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500">
                <a:solidFill>
                  <a:srgbClr val="FFFFFF"/>
                </a:solidFill>
              </a:defRPr>
            </a:lvl1pPr>
          </a:lstStyle>
          <a:p>
            <a:r>
              <a:t>Neural Network (FCNN)</a:t>
            </a:r>
          </a:p>
        </p:txBody>
      </p:sp>
      <p:sp>
        <p:nvSpPr>
          <p:cNvPr id="157" name="TextBox 74"/>
          <p:cNvSpPr txBox="1"/>
          <p:nvPr/>
        </p:nvSpPr>
        <p:spPr>
          <a:xfrm>
            <a:off x="5349066" y="3606717"/>
            <a:ext cx="1075642" cy="5170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500">
                <a:solidFill>
                  <a:srgbClr val="FFFFFF"/>
                </a:solidFill>
              </a:defRPr>
            </a:lvl1pPr>
          </a:lstStyle>
          <a:p>
            <a:r>
              <a:t>Random Forest</a:t>
            </a:r>
          </a:p>
        </p:txBody>
      </p:sp>
      <p:pic>
        <p:nvPicPr>
          <p:cNvPr id="158" name="Graphic 76" descr="Graphic 7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19725" y="2898157"/>
            <a:ext cx="830999" cy="8309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Graphic 78" descr="Graphic 7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43550" y="2970161"/>
            <a:ext cx="706488" cy="7064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Graphic 80" descr="Graphic 8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76438" y="2939949"/>
            <a:ext cx="706489" cy="706489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TextBox 81"/>
          <p:cNvSpPr txBox="1"/>
          <p:nvPr/>
        </p:nvSpPr>
        <p:spPr>
          <a:xfrm>
            <a:off x="4641828" y="4430704"/>
            <a:ext cx="2329999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71450" indent="-171450">
              <a:buSzPct val="100000"/>
              <a:buFont typeface="Arial"/>
              <a:buChar char="•"/>
              <a:defRPr sz="1200">
                <a:solidFill>
                  <a:srgbClr val="FFFFFF"/>
                </a:solidFill>
              </a:defRPr>
            </a:pPr>
            <a:r>
              <a:t>Parameter tuning</a:t>
            </a:r>
          </a:p>
          <a:p>
            <a:pPr marL="171450" indent="-171450">
              <a:buSzPct val="100000"/>
              <a:buFont typeface="Arial"/>
              <a:buChar char="•"/>
              <a:defRPr sz="1200">
                <a:solidFill>
                  <a:srgbClr val="FFFFFF"/>
                </a:solidFill>
              </a:defRPr>
            </a:pPr>
            <a:r>
              <a:t>Regularization </a:t>
            </a:r>
          </a:p>
        </p:txBody>
      </p:sp>
      <p:sp>
        <p:nvSpPr>
          <p:cNvPr id="162" name="TextBox 83"/>
          <p:cNvSpPr txBox="1"/>
          <p:nvPr/>
        </p:nvSpPr>
        <p:spPr>
          <a:xfrm>
            <a:off x="6138756" y="4448059"/>
            <a:ext cx="1106706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171450" indent="-171450">
              <a:buSzPct val="100000"/>
              <a:buFont typeface="Arial"/>
              <a:buChar char="•"/>
              <a:defRPr sz="1200">
                <a:solidFill>
                  <a:srgbClr val="FFFFFF"/>
                </a:solidFill>
              </a:defRPr>
            </a:lvl1pPr>
          </a:lstStyle>
          <a:p>
            <a:r>
              <a:t>Cross-validation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/>
          <p:cNvSpPr txBox="1">
            <a:spLocks noGrp="1"/>
          </p:cNvSpPr>
          <p:nvPr>
            <p:ph type="title"/>
          </p:nvPr>
        </p:nvSpPr>
        <p:spPr>
          <a:xfrm>
            <a:off x="640078" y="281838"/>
            <a:ext cx="10890931" cy="1097282"/>
          </a:xfrm>
          <a:prstGeom prst="rect">
            <a:avLst/>
          </a:prstGeom>
        </p:spPr>
        <p:txBody>
          <a:bodyPr/>
          <a:lstStyle/>
          <a:p>
            <a:r>
              <a:t>ML-9 Team Project: Methods</a:t>
            </a:r>
          </a:p>
        </p:txBody>
      </p:sp>
      <p:sp>
        <p:nvSpPr>
          <p:cNvPr id="165" name="Content Placeholder 4"/>
          <p:cNvSpPr txBox="1">
            <a:spLocks noGrp="1"/>
          </p:cNvSpPr>
          <p:nvPr>
            <p:ph type="body" sz="half" idx="1"/>
          </p:nvPr>
        </p:nvSpPr>
        <p:spPr>
          <a:xfrm>
            <a:off x="640078" y="1379119"/>
            <a:ext cx="5445466" cy="4854657"/>
          </a:xfrm>
          <a:prstGeom prst="rect">
            <a:avLst/>
          </a:prstGeom>
        </p:spPr>
        <p:txBody>
          <a:bodyPr/>
          <a:lstStyle/>
          <a:p>
            <a:r>
              <a:rPr dirty="0"/>
              <a:t>Examine Dataset for relationships, both linear (Logistic Regression) and non-linear (Random Forest)</a:t>
            </a:r>
          </a:p>
          <a:p>
            <a:r>
              <a:rPr dirty="0"/>
              <a:t>Train Fully Connected Neural Network using </a:t>
            </a:r>
            <a:r>
              <a:rPr dirty="0" err="1"/>
              <a:t>Keras</a:t>
            </a:r>
            <a:r>
              <a:rPr dirty="0"/>
              <a:t> and/or </a:t>
            </a:r>
            <a:r>
              <a:rPr dirty="0" err="1"/>
              <a:t>PyTorch</a:t>
            </a:r>
            <a:r>
              <a:rPr dirty="0"/>
              <a:t> </a:t>
            </a:r>
          </a:p>
          <a:p>
            <a:r>
              <a:rPr dirty="0"/>
              <a:t>Make use of GitHub Organizations Projects tool to drive production </a:t>
            </a:r>
          </a:p>
          <a:p>
            <a:r>
              <a:rPr dirty="0"/>
              <a:t>Use Google Colab to run ML models more efficiently</a:t>
            </a:r>
          </a:p>
          <a:p>
            <a:r>
              <a:rPr dirty="0"/>
              <a:t>Balance data using SMOTE </a:t>
            </a:r>
          </a:p>
        </p:txBody>
      </p:sp>
      <p:pic>
        <p:nvPicPr>
          <p:cNvPr id="3" name="Picture 2" descr="Blue puzzle pieces with one red puzzle forming a circle">
            <a:extLst>
              <a:ext uri="{FF2B5EF4-FFF2-40B4-BE49-F238E27FC236}">
                <a16:creationId xmlns:a16="http://schemas.microsoft.com/office/drawing/2014/main" id="{8D4B1076-EE41-DE0D-ADF5-503431FE976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598" y="1229360"/>
            <a:ext cx="5706082" cy="43078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0C3A0-303B-3247-1C50-DC6B6C7FD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>
            <a:extLst>
              <a:ext uri="{FF2B5EF4-FFF2-40B4-BE49-F238E27FC236}">
                <a16:creationId xmlns:a16="http://schemas.microsoft.com/office/drawing/2014/main" id="{B9B3661E-5893-B2CF-94A9-08D1E12F53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078" y="281838"/>
            <a:ext cx="10890931" cy="1097282"/>
          </a:xfrm>
          <a:prstGeom prst="rect">
            <a:avLst/>
          </a:prstGeom>
        </p:spPr>
        <p:txBody>
          <a:bodyPr/>
          <a:lstStyle/>
          <a:p>
            <a:r>
              <a:rPr dirty="0"/>
              <a:t>ML-9 Team Project: </a:t>
            </a:r>
            <a:r>
              <a:rPr lang="en-CA" dirty="0"/>
              <a:t>Results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264904-DECE-55FF-37BC-B2CC0DFD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50" t="15567"/>
          <a:stretch>
            <a:fillRect/>
          </a:stretch>
        </p:blipFill>
        <p:spPr>
          <a:xfrm>
            <a:off x="796412" y="1809135"/>
            <a:ext cx="4657941" cy="23808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DE3E3C-BE13-C051-F864-FA98B717F9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592" t="15281"/>
          <a:stretch>
            <a:fillRect/>
          </a:stretch>
        </p:blipFill>
        <p:spPr>
          <a:xfrm>
            <a:off x="6951979" y="1809135"/>
            <a:ext cx="4511681" cy="23808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2EC486-D36E-4020-2CA9-D6AEE987007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0202" t="16970"/>
          <a:stretch>
            <a:fillRect/>
          </a:stretch>
        </p:blipFill>
        <p:spPr>
          <a:xfrm>
            <a:off x="1023874" y="4477167"/>
            <a:ext cx="4511681" cy="23808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39A037-4EA1-4A18-78CD-E106779428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85653"/>
          <a:stretch>
            <a:fillRect/>
          </a:stretch>
        </p:blipFill>
        <p:spPr>
          <a:xfrm>
            <a:off x="449916" y="1404587"/>
            <a:ext cx="7506748" cy="4045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3E2CB2-B012-B458-275A-4BAB65416E7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1254" b="85966"/>
          <a:stretch>
            <a:fillRect/>
          </a:stretch>
        </p:blipFill>
        <p:spPr>
          <a:xfrm>
            <a:off x="6536083" y="1379120"/>
            <a:ext cx="4387555" cy="3943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E4D691F-C23B-64D2-B209-DE3BBB6C9A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3235" b="83365"/>
          <a:stretch>
            <a:fillRect/>
          </a:stretch>
        </p:blipFill>
        <p:spPr>
          <a:xfrm>
            <a:off x="326436" y="4117508"/>
            <a:ext cx="3528376" cy="4770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C8C400E-84C5-2AC0-9554-AE5991125ED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72487" b="80618"/>
          <a:stretch>
            <a:fillRect/>
          </a:stretch>
        </p:blipFill>
        <p:spPr>
          <a:xfrm>
            <a:off x="5879690" y="4577606"/>
            <a:ext cx="2345742" cy="36188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13117D-3DA8-30DC-7839-A06F23A9DC3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647" t="20961"/>
          <a:stretch>
            <a:fillRect/>
          </a:stretch>
        </p:blipFill>
        <p:spPr>
          <a:xfrm>
            <a:off x="5879690" y="4975121"/>
            <a:ext cx="6254065" cy="1475780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44BEF5F-86B5-B4D7-92BA-C96C856D2683}"/>
              </a:ext>
            </a:extLst>
          </p:cNvPr>
          <p:cNvSpPr/>
          <p:nvPr/>
        </p:nvSpPr>
        <p:spPr>
          <a:xfrm>
            <a:off x="5860026" y="5697849"/>
            <a:ext cx="6254065" cy="408620"/>
          </a:xfrm>
          <a:prstGeom prst="roundRect">
            <a:avLst/>
          </a:prstGeom>
          <a:noFill/>
          <a:ln w="190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D7798383-92C2-CCF4-A9C1-C9394425DD47}"/>
              </a:ext>
            </a:extLst>
          </p:cNvPr>
          <p:cNvSpPr/>
          <p:nvPr/>
        </p:nvSpPr>
        <p:spPr>
          <a:xfrm>
            <a:off x="5653548" y="4477167"/>
            <a:ext cx="6538452" cy="2098995"/>
          </a:xfrm>
          <a:prstGeom prst="roundRect">
            <a:avLst/>
          </a:prstGeom>
          <a:noFill/>
          <a:ln w="1905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593793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18682-9050-7813-97A5-6DEB5E71F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>
            <a:extLst>
              <a:ext uri="{FF2B5EF4-FFF2-40B4-BE49-F238E27FC236}">
                <a16:creationId xmlns:a16="http://schemas.microsoft.com/office/drawing/2014/main" id="{E0553485-32E9-AF6B-C56F-E4F57F8DE4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078" y="281838"/>
            <a:ext cx="10890931" cy="1097282"/>
          </a:xfrm>
          <a:prstGeom prst="rect">
            <a:avLst/>
          </a:prstGeom>
        </p:spPr>
        <p:txBody>
          <a:bodyPr/>
          <a:lstStyle/>
          <a:p>
            <a:r>
              <a:rPr dirty="0"/>
              <a:t>ML-9 Team Project: </a:t>
            </a:r>
            <a:r>
              <a:rPr lang="en-CA" dirty="0"/>
              <a:t>Conclusions</a:t>
            </a: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6A5B1E7-988A-4220-F2D5-B2E6038F7C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3316016"/>
              </p:ext>
            </p:extLst>
          </p:nvPr>
        </p:nvGraphicFramePr>
        <p:xfrm>
          <a:off x="837773" y="1184048"/>
          <a:ext cx="10720832" cy="5478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2140475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7A7E6-E6AA-C11F-D9CA-FDA85FD94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>
            <a:extLst>
              <a:ext uri="{FF2B5EF4-FFF2-40B4-BE49-F238E27FC236}">
                <a16:creationId xmlns:a16="http://schemas.microsoft.com/office/drawing/2014/main" id="{740B695C-C8CC-2E6E-3899-4327DBE582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078" y="281838"/>
            <a:ext cx="10890931" cy="1097282"/>
          </a:xfrm>
          <a:prstGeom prst="rect">
            <a:avLst/>
          </a:prstGeom>
        </p:spPr>
        <p:txBody>
          <a:bodyPr/>
          <a:lstStyle/>
          <a:p>
            <a:r>
              <a:rPr dirty="0"/>
              <a:t>ML-9 Team Project: </a:t>
            </a:r>
            <a:r>
              <a:rPr lang="en-CA" dirty="0"/>
              <a:t>Impact</a:t>
            </a:r>
            <a:endParaRPr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8E68B48-88C8-AB07-B58E-8650A7CAB5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3454933"/>
              </p:ext>
            </p:extLst>
          </p:nvPr>
        </p:nvGraphicFramePr>
        <p:xfrm>
          <a:off x="0" y="950976"/>
          <a:ext cx="11013440" cy="5760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1464774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DashVTI">
  <a:themeElements>
    <a:clrScheme name="Dash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0000FF"/>
      </a:hlink>
      <a:folHlink>
        <a:srgbClr val="FF00FF"/>
      </a:folHlink>
    </a:clrScheme>
    <a:fontScheme name="DashVTI">
      <a:majorFont>
        <a:latin typeface="Helvetica"/>
        <a:ea typeface="Helvetica"/>
        <a:cs typeface="Helvetica"/>
      </a:majorFont>
      <a:minorFont>
        <a:latin typeface="Aptos"/>
        <a:ea typeface="Aptos"/>
        <a:cs typeface="Aptos"/>
      </a:minorFont>
    </a:fontScheme>
    <a:fmtScheme name="Dash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ashVTI">
  <a:themeElements>
    <a:clrScheme name="Dash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0000FF"/>
      </a:hlink>
      <a:folHlink>
        <a:srgbClr val="FF00FF"/>
      </a:folHlink>
    </a:clrScheme>
    <a:fontScheme name="DashVTI">
      <a:majorFont>
        <a:latin typeface="Helvetica"/>
        <a:ea typeface="Helvetica"/>
        <a:cs typeface="Helvetica"/>
      </a:majorFont>
      <a:minorFont>
        <a:latin typeface="Aptos"/>
        <a:ea typeface="Aptos"/>
        <a:cs typeface="Aptos"/>
      </a:minorFont>
    </a:fontScheme>
    <a:fmtScheme name="Dash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433</Words>
  <Application>Microsoft Office PowerPoint</Application>
  <PresentationFormat>Widescreen</PresentationFormat>
  <Paragraphs>71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Aptos</vt:lpstr>
      <vt:lpstr>Arial</vt:lpstr>
      <vt:lpstr>DashVTI</vt:lpstr>
      <vt:lpstr>Stroke Prediction Model</vt:lpstr>
      <vt:lpstr>The Cost of Stroke in Canada</vt:lpstr>
      <vt:lpstr>ML-9 Team Project: Stroke Prediction</vt:lpstr>
      <vt:lpstr>ML-9 Team Project: Methods</vt:lpstr>
      <vt:lpstr>ML-9 Team Project: Results</vt:lpstr>
      <vt:lpstr>ML-9 Team Project: Conclusions</vt:lpstr>
      <vt:lpstr>ML-9 Team Project: Impact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Christina Lamparter</dc:creator>
  <cp:lastModifiedBy>Christina Lamparter</cp:lastModifiedBy>
  <cp:revision>3</cp:revision>
  <dcterms:modified xsi:type="dcterms:W3CDTF">2025-11-15T14:18:11Z</dcterms:modified>
</cp:coreProperties>
</file>